
<file path=[Content_Types].xml><?xml version="1.0" encoding="utf-8"?>
<Types xmlns="http://schemas.openxmlformats.org/package/2006/content-types">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9" r:id="rId2"/>
    <p:sldId id="257" r:id="rId3"/>
    <p:sldId id="259" r:id="rId4"/>
    <p:sldId id="263" r:id="rId5"/>
    <p:sldId id="264" r:id="rId6"/>
    <p:sldId id="265" r:id="rId7"/>
    <p:sldId id="262" r:id="rId8"/>
    <p:sldId id="267" r:id="rId9"/>
    <p:sldId id="268" r:id="rId10"/>
    <p:sldId id="269" r:id="rId11"/>
    <p:sldId id="271" r:id="rId12"/>
    <p:sldId id="260" r:id="rId13"/>
    <p:sldId id="270" r:id="rId14"/>
    <p:sldId id="275" r:id="rId15"/>
    <p:sldId id="276" r:id="rId16"/>
    <p:sldId id="281" r:id="rId17"/>
    <p:sldId id="282" r:id="rId18"/>
    <p:sldId id="283" r:id="rId19"/>
    <p:sldId id="284" r:id="rId20"/>
    <p:sldId id="285" r:id="rId21"/>
    <p:sldId id="286" r:id="rId22"/>
    <p:sldId id="287" r:id="rId23"/>
    <p:sldId id="288" r:id="rId24"/>
    <p:sldId id="289" r:id="rId25"/>
    <p:sldId id="261" r:id="rId26"/>
    <p:sldId id="273" r:id="rId27"/>
    <p:sldId id="290" r:id="rId28"/>
    <p:sldId id="291" r:id="rId29"/>
    <p:sldId id="278" r:id="rId30"/>
    <p:sldId id="28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8" autoAdjust="0"/>
    <p:restoredTop sz="57516" autoAdjust="0"/>
  </p:normalViewPr>
  <p:slideViewPr>
    <p:cSldViewPr snapToGrid="0" showGuides="1">
      <p:cViewPr varScale="1">
        <p:scale>
          <a:sx n="90" d="100"/>
          <a:sy n="90" d="100"/>
        </p:scale>
        <p:origin x="2272" y="192"/>
      </p:cViewPr>
      <p:guideLst>
        <p:guide orient="horz" pos="2137"/>
        <p:guide pos="3885"/>
        <p:guide orient="horz" pos="15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各位老师，上午好</a:t>
            </a:r>
            <a:r>
              <a:rPr lang="en-US" altLang="zh-CN" sz="4000" dirty="0"/>
              <a:t>! </a:t>
            </a:r>
          </a:p>
          <a:p>
            <a:r>
              <a:rPr lang="en-US" altLang="zh-CN" dirty="0"/>
              <a:t>——————————————————————————</a:t>
            </a:r>
          </a:p>
          <a:p>
            <a:r>
              <a:rPr lang="zh-CN" altLang="en-US" dirty="0"/>
              <a:t>我叫陈小龙，是计算机技术与科学专业的一名学生。</a:t>
            </a:r>
            <a:endParaRPr lang="en-US" altLang="zh-CN" dirty="0"/>
          </a:p>
          <a:p>
            <a:endParaRPr lang="en-US" altLang="zh-CN" dirty="0"/>
          </a:p>
          <a:p>
            <a:r>
              <a:rPr lang="zh-CN" altLang="en-US" dirty="0"/>
              <a:t>我的论文题目是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。这篇论文是在我的祝园园老师的悉心指导下完成的。</a:t>
            </a:r>
            <a:endParaRPr lang="en-US" altLang="zh-CN" dirty="0"/>
          </a:p>
          <a:p>
            <a:endParaRPr lang="en-US" altLang="zh-CN" dirty="0"/>
          </a:p>
          <a:p>
            <a:endParaRPr lang="en-US" altLang="zh-CN" dirty="0"/>
          </a:p>
          <a:p>
            <a:r>
              <a:rPr lang="en-US" altLang="zh-CN" dirty="0"/>
              <a:t>——————————————————————————</a:t>
            </a:r>
          </a:p>
          <a:p>
            <a:r>
              <a:rPr lang="zh-CN" altLang="en-US" dirty="0"/>
              <a:t>在这里我要对我的导师表示感谢！</a:t>
            </a:r>
            <a:endParaRPr lang="en-US" altLang="zh-CN" dirty="0"/>
          </a:p>
          <a:p>
            <a:r>
              <a:rPr lang="zh-CN" altLang="en-US" dirty="0"/>
              <a:t>也要向各位老师不辞辛苦参加我的论文答辩表示感谢！</a:t>
            </a:r>
            <a:endParaRPr lang="en-US" altLang="zh-CN" dirty="0"/>
          </a:p>
          <a:p>
            <a:endParaRPr lang="en-US" altLang="zh-CN" dirty="0"/>
          </a:p>
          <a:p>
            <a:r>
              <a:rPr lang="en-US" altLang="zh-CN" dirty="0"/>
              <a:t>——————————————————————————</a:t>
            </a:r>
          </a:p>
          <a:p>
            <a:endParaRPr lang="en-US" altLang="zh-CN" dirty="0"/>
          </a:p>
          <a:p>
            <a:r>
              <a:rPr lang="zh-CN" altLang="en-US" dirty="0"/>
              <a:t>下面，我将本论文设计的目的和主要的内容向各位老师进行汇报，恳请各位老师批评指导！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数据预处理可行性：</a:t>
            </a:r>
            <a:endParaRPr kumimoji="1" lang="en-US" altLang="zh-CN" dirty="0"/>
          </a:p>
          <a:p>
            <a:endParaRPr kumimoji="1" lang="en-US" altLang="zh-CN" dirty="0"/>
          </a:p>
          <a:p>
            <a:pPr marL="171450" indent="-171450">
              <a:buFontTx/>
              <a:buChar char="-"/>
            </a:pPr>
            <a:r>
              <a:rPr kumimoji="1" lang="en-US" altLang="zh-CN" dirty="0"/>
              <a:t>XML</a:t>
            </a:r>
            <a:r>
              <a:rPr kumimoji="1" lang="zh-CN" altLang="en-US" dirty="0"/>
              <a:t>流式解析，可以在内存受限制的情况下，解析较大的</a:t>
            </a:r>
            <a:r>
              <a:rPr kumimoji="1" lang="en-US" altLang="zh-CN" dirty="0"/>
              <a:t>XML</a:t>
            </a:r>
            <a:r>
              <a:rPr kumimoji="1" lang="zh-CN" altLang="en-US" dirty="0"/>
              <a:t>文件，不必讲整个</a:t>
            </a:r>
            <a:r>
              <a:rPr kumimoji="1" lang="en-US" altLang="zh-CN" dirty="0"/>
              <a:t>XML</a:t>
            </a:r>
            <a:r>
              <a:rPr kumimoji="1" lang="zh-CN" altLang="en-US" dirty="0"/>
              <a:t>文件读入内存中。内存中只保留当前在处理的内容</a:t>
            </a:r>
            <a:endParaRPr kumimoji="1" lang="en-US" altLang="zh-CN" dirty="0"/>
          </a:p>
          <a:p>
            <a:pPr marL="171450" indent="-171450">
              <a:buFontTx/>
              <a:buChar char="-"/>
            </a:pPr>
            <a:r>
              <a:rPr kumimoji="1" lang="zh-CN" altLang="en-US" dirty="0"/>
              <a:t>采用</a:t>
            </a:r>
            <a:r>
              <a:rPr kumimoji="1" lang="en-US" altLang="zh-CN" dirty="0"/>
              <a:t>CSV</a:t>
            </a:r>
            <a:r>
              <a:rPr kumimoji="1" lang="zh-CN" altLang="en-US" dirty="0"/>
              <a:t>格式保存数据</a:t>
            </a:r>
            <a:endParaRPr kumimoji="1" lang="en-US" altLang="zh-CN" dirty="0"/>
          </a:p>
          <a:p>
            <a:pPr marL="171450" indent="-171450">
              <a:buFontTx/>
              <a:buChar char="-"/>
            </a:pPr>
            <a:r>
              <a:rPr kumimoji="1" lang="en-US" altLang="zh-CN" dirty="0"/>
              <a:t>Neo4j</a:t>
            </a:r>
            <a:r>
              <a:rPr kumimoji="1" lang="zh-CN" altLang="en-US" dirty="0"/>
              <a:t> 支持</a:t>
            </a:r>
            <a:r>
              <a:rPr kumimoji="1" lang="en-US" altLang="zh-CN" dirty="0"/>
              <a:t>CSV</a:t>
            </a:r>
            <a:r>
              <a:rPr kumimoji="1" lang="zh-CN" altLang="en-US" dirty="0"/>
              <a:t>文件的直接导入</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对于</a:t>
            </a:r>
            <a:r>
              <a:rPr kumimoji="1" lang="en-US" altLang="zh-CN" dirty="0"/>
              <a:t>C/C++</a:t>
            </a:r>
            <a:r>
              <a:rPr kumimoji="1" lang="zh-CN" altLang="en-US" dirty="0"/>
              <a:t> 实现的算法，需要对代码进行二次开发，保证输入输出和形同调相匹配。采用</a:t>
            </a:r>
            <a:r>
              <a:rPr kumimoji="1" lang="en-US" altLang="zh-CN" dirty="0" err="1"/>
              <a:t>Jni</a:t>
            </a:r>
            <a:r>
              <a:rPr kumimoji="1" lang="zh-CN" altLang="en-US" dirty="0"/>
              <a:t> </a:t>
            </a:r>
            <a:r>
              <a:rPr kumimoji="1" lang="en-US" altLang="zh-CN" dirty="0"/>
              <a:t>Java</a:t>
            </a:r>
            <a:r>
              <a:rPr kumimoji="1" lang="zh-CN" altLang="en-US" dirty="0"/>
              <a:t>本地接口实现</a:t>
            </a:r>
            <a:r>
              <a:rPr kumimoji="1" lang="en-US" altLang="zh-CN" dirty="0"/>
              <a:t>java</a:t>
            </a:r>
            <a:r>
              <a:rPr kumimoji="1" lang="zh-CN" altLang="en-US" dirty="0"/>
              <a:t>代码与</a:t>
            </a:r>
            <a:r>
              <a:rPr kumimoji="1" lang="en-US" altLang="zh-CN" dirty="0"/>
              <a:t>C/C++</a:t>
            </a:r>
            <a:r>
              <a:rPr kumimoji="1" lang="zh-CN" altLang="en-US" dirty="0"/>
              <a:t>代码的相互调用、</a:t>
            </a:r>
            <a:endParaRPr kumimoji="1" lang="en-US" altLang="zh-CN" dirty="0"/>
          </a:p>
          <a:p>
            <a:pPr marL="171450" indent="-171450">
              <a:buFontTx/>
              <a:buChar char="-"/>
            </a:pPr>
            <a:r>
              <a:rPr kumimoji="1" lang="zh-CN" altLang="en-US" dirty="0"/>
              <a:t>也完全使用</a:t>
            </a:r>
            <a:r>
              <a:rPr kumimoji="1" lang="en-US" altLang="zh-CN" dirty="0"/>
              <a:t>Java</a:t>
            </a:r>
            <a:r>
              <a:rPr kumimoji="1" lang="zh-CN" altLang="en-US" dirty="0"/>
              <a:t>实现算法，但是性能相对较低</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系统架构实现：</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前端使用</a:t>
            </a:r>
            <a:r>
              <a:rPr kumimoji="1" lang="en-US" altLang="zh-CN" dirty="0" err="1"/>
              <a:t>Vue</a:t>
            </a:r>
            <a:r>
              <a:rPr kumimoji="1" lang="zh-CN" altLang="en-US" dirty="0"/>
              <a:t>框架</a:t>
            </a:r>
            <a:endParaRPr kumimoji="1" lang="en-US" altLang="zh-CN" dirty="0"/>
          </a:p>
          <a:p>
            <a:pPr marL="171450" indent="-171450">
              <a:buFontTx/>
              <a:buChar char="-"/>
            </a:pPr>
            <a:r>
              <a:rPr kumimoji="1" lang="zh-CN" altLang="en-US" dirty="0"/>
              <a:t>后端采用</a:t>
            </a:r>
            <a:r>
              <a:rPr kumimoji="1" lang="en-US" altLang="zh-CN" dirty="0"/>
              <a:t>RESTful</a:t>
            </a:r>
            <a:r>
              <a:rPr kumimoji="1" lang="zh-CN" altLang="en-US" dirty="0"/>
              <a:t>风格开发</a:t>
            </a:r>
            <a:r>
              <a:rPr kumimoji="1" lang="en-US" altLang="zh-CN" dirty="0"/>
              <a:t>API</a:t>
            </a:r>
            <a:r>
              <a:rPr kumimoji="1" lang="zh-CN" altLang="en-US" dirty="0"/>
              <a:t>，以及</a:t>
            </a:r>
            <a:r>
              <a:rPr kumimoji="1" lang="en-US" altLang="zh-CN" dirty="0"/>
              <a:t>MVC</a:t>
            </a:r>
            <a:r>
              <a:rPr kumimoji="1" lang="zh-CN" altLang="en-US" dirty="0"/>
              <a:t>数据模式</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25640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11</a:t>
            </a:fld>
            <a:endParaRPr lang="zh-CN" altLang="en-US"/>
          </a:p>
        </p:txBody>
      </p:sp>
    </p:spTree>
    <p:extLst>
      <p:ext uri="{BB962C8B-B14F-4D97-AF65-F5344CB8AC3E}">
        <p14:creationId xmlns:p14="http://schemas.microsoft.com/office/powerpoint/2010/main" val="1865558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kumimoji="1" lang="en-US" altLang="zh-CN" dirty="0"/>
              <a:t>Pandas</a:t>
            </a:r>
            <a:r>
              <a:rPr kumimoji="1" lang="zh-CN" altLang="en-US" dirty="0"/>
              <a:t>处理</a:t>
            </a:r>
            <a:r>
              <a:rPr kumimoji="1" lang="en-US" altLang="zh-CN" dirty="0"/>
              <a:t>CSV</a:t>
            </a:r>
            <a:r>
              <a:rPr kumimoji="1" lang="zh-CN" altLang="en-US" dirty="0"/>
              <a:t>文件</a:t>
            </a:r>
            <a:endParaRPr kumimoji="1" lang="en-US" altLang="zh-CN" dirty="0"/>
          </a:p>
          <a:p>
            <a:pPr marL="171450" indent="-171450">
              <a:buFontTx/>
              <a:buChar char="-"/>
            </a:pPr>
            <a:endParaRPr kumimoji="1" lang="en-US" altLang="zh-CN" dirty="0"/>
          </a:p>
          <a:p>
            <a:pPr marL="171450" indent="-171450">
              <a:buFontTx/>
              <a:buChar char="-"/>
            </a:pPr>
            <a:r>
              <a:rPr kumimoji="1" lang="en-US" altLang="zh-CN" dirty="0" err="1"/>
              <a:t>Jni</a:t>
            </a:r>
            <a:r>
              <a:rPr kumimoji="1" lang="zh-CN" altLang="en-US" dirty="0"/>
              <a:t>用于</a:t>
            </a:r>
            <a:r>
              <a:rPr kumimoji="1" lang="en-US" altLang="zh-CN" dirty="0"/>
              <a:t>Java</a:t>
            </a:r>
            <a:r>
              <a:rPr kumimoji="1" lang="zh-CN" altLang="en-US" dirty="0"/>
              <a:t>和</a:t>
            </a:r>
            <a:r>
              <a:rPr kumimoji="1" lang="en-US" altLang="zh-CN" dirty="0"/>
              <a:t>C/C++</a:t>
            </a:r>
            <a:r>
              <a:rPr kumimoji="1" lang="zh-CN" altLang="en-US" dirty="0"/>
              <a:t> 的相互调用</a:t>
            </a:r>
            <a:endParaRPr kumimoji="1" lang="en-US" altLang="zh-CN" dirty="0"/>
          </a:p>
          <a:p>
            <a:pPr marL="171450" indent="-171450">
              <a:buFontTx/>
              <a:buChar char="-"/>
            </a:pPr>
            <a:endParaRPr kumimoji="1" lang="en-US" altLang="zh-CN" dirty="0"/>
          </a:p>
          <a:p>
            <a:pPr marL="171450" indent="-171450">
              <a:buFontTx/>
              <a:buChar char="-"/>
            </a:pPr>
            <a:r>
              <a:rPr kumimoji="1" lang="en-US" altLang="zh-CN" dirty="0"/>
              <a:t>Cypher</a:t>
            </a:r>
            <a:r>
              <a:rPr kumimoji="1" lang="zh-CN" altLang="en-US" dirty="0"/>
              <a:t>类似于</a:t>
            </a:r>
            <a:r>
              <a:rPr kumimoji="1" lang="en-US" altLang="zh-CN" dirty="0" err="1"/>
              <a:t>Sql</a:t>
            </a:r>
            <a:r>
              <a:rPr kumimoji="1" lang="zh-CN" altLang="en-US" dirty="0"/>
              <a:t>语言。</a:t>
            </a:r>
            <a:r>
              <a:rPr kumimoji="1" lang="en-US" altLang="zh-CN" dirty="0"/>
              <a:t>Neo4j</a:t>
            </a:r>
            <a:r>
              <a:rPr kumimoji="1" lang="zh-CN" altLang="en-US" dirty="0"/>
              <a:t>是扩展</a:t>
            </a:r>
            <a:r>
              <a:rPr kumimoji="1" lang="en-US" altLang="zh-CN" dirty="0"/>
              <a:t>Neo4j</a:t>
            </a:r>
            <a:r>
              <a:rPr kumimoji="1" lang="zh-CN" altLang="en-US" dirty="0"/>
              <a:t>算法扩展的方式</a:t>
            </a:r>
            <a:endParaRPr kumimoji="1" lang="en-US" altLang="zh-CN" dirty="0"/>
          </a:p>
          <a:p>
            <a:pPr marL="171450" indent="-171450">
              <a:buFontTx/>
              <a:buChar char="-"/>
            </a:pPr>
            <a:endParaRPr kumimoji="1" lang="en-US" altLang="zh-CN" dirty="0"/>
          </a:p>
          <a:p>
            <a:pPr marL="171450" indent="-171450">
              <a:buFontTx/>
              <a:buChar char="-"/>
            </a:pPr>
            <a:r>
              <a:rPr kumimoji="1" lang="en-US" altLang="zh-CN" dirty="0" err="1"/>
              <a:t>Vue</a:t>
            </a:r>
            <a:r>
              <a:rPr kumimoji="1" lang="zh-CN" altLang="en-US" dirty="0"/>
              <a:t>和</a:t>
            </a:r>
            <a:r>
              <a:rPr kumimoji="1" lang="en-US" altLang="zh-CN" dirty="0" err="1"/>
              <a:t>Springboot</a:t>
            </a:r>
            <a:r>
              <a:rPr kumimoji="1" lang="zh-CN" altLang="en-US" dirty="0"/>
              <a:t> </a:t>
            </a:r>
            <a:r>
              <a:rPr kumimoji="1" lang="zh-CN" altLang="en-US"/>
              <a:t>实现系统功能</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1309172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14</a:t>
            </a:fld>
            <a:endParaRPr lang="zh-CN" altLang="en-US"/>
          </a:p>
        </p:txBody>
      </p:sp>
    </p:spTree>
    <p:extLst>
      <p:ext uri="{BB962C8B-B14F-4D97-AF65-F5344CB8AC3E}">
        <p14:creationId xmlns:p14="http://schemas.microsoft.com/office/powerpoint/2010/main" val="157323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25</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页面平均加载时间，该指标是用户等待页面视图加载完成的时间，一般来说加载时间超过</a:t>
            </a:r>
            <a:r>
              <a:rPr lang="en-US" altLang="zh-CN" sz="1200" kern="1200" dirty="0">
                <a:solidFill>
                  <a:schemeClr val="tx1"/>
                </a:solidFill>
                <a:effectLst/>
                <a:latin typeface="+mn-lt"/>
                <a:ea typeface="+mn-ea"/>
                <a:cs typeface="+mn-cs"/>
              </a:rPr>
              <a:t>5s</a:t>
            </a:r>
            <a:r>
              <a:rPr lang="zh-CN" altLang="zh-CN" sz="1200" kern="1200" dirty="0">
                <a:solidFill>
                  <a:schemeClr val="tx1"/>
                </a:solidFill>
                <a:effectLst/>
                <a:latin typeface="+mn-lt"/>
                <a:ea typeface="+mn-ea"/>
                <a:cs typeface="+mn-cs"/>
              </a:rPr>
              <a:t>用户体验就会变差。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本文测试了不同页面的加载时间，得到了系统的平均加载时间在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26</a:t>
            </a:fld>
            <a:endParaRPr lang="zh-CN" altLang="en-US"/>
          </a:p>
        </p:txBody>
      </p:sp>
    </p:spTree>
    <p:extLst>
      <p:ext uri="{BB962C8B-B14F-4D97-AF65-F5344CB8AC3E}">
        <p14:creationId xmlns:p14="http://schemas.microsoft.com/office/powerpoint/2010/main" val="2819819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页面加载时间中</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zh-CN" sz="1200" kern="1200" dirty="0">
                <a:solidFill>
                  <a:schemeClr val="tx1"/>
                </a:solidFill>
                <a:effectLst/>
                <a:latin typeface="+mn-lt"/>
                <a:ea typeface="+mn-ea"/>
                <a:cs typeface="+mn-cs"/>
              </a:rPr>
              <a:t>，网络传输占加载时间的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资源渲染占加载时间的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由此可见平均加载时间的主要瓶颈在于</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渲染，其原因是图的可视化需要复杂的</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操作，会消耗大量时间。</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27</a:t>
            </a:fld>
            <a:endParaRPr lang="zh-CN" altLang="en-US"/>
          </a:p>
        </p:txBody>
      </p:sp>
    </p:spTree>
    <p:extLst>
      <p:ext uri="{BB962C8B-B14F-4D97-AF65-F5344CB8AC3E}">
        <p14:creationId xmlns:p14="http://schemas.microsoft.com/office/powerpoint/2010/main" val="3671739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AJAX</a:t>
            </a:r>
            <a:r>
              <a:rPr lang="zh-CN" altLang="zh-CN" sz="1200" kern="1200" dirty="0">
                <a:solidFill>
                  <a:schemeClr val="tx1"/>
                </a:solidFill>
                <a:effectLst/>
                <a:latin typeface="+mn-lt"/>
                <a:ea typeface="+mn-ea"/>
                <a:cs typeface="+mn-cs"/>
              </a:rPr>
              <a:t>调用量以及平均响应时间，这个指标反映了从系统调用算法到算法执行完毕返回结果的平均时间。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测试结果显示，本系统算法调用的平均响应时间约为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，表明算法可以在较短时间内返回计算结果。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28</a:t>
            </a:fld>
            <a:endParaRPr lang="zh-CN" altLang="en-US"/>
          </a:p>
        </p:txBody>
      </p:sp>
    </p:spTree>
    <p:extLst>
      <p:ext uri="{BB962C8B-B14F-4D97-AF65-F5344CB8AC3E}">
        <p14:creationId xmlns:p14="http://schemas.microsoft.com/office/powerpoint/2010/main" val="1602329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我主要从一下几个方面进行介绍：</a:t>
            </a:r>
            <a:endParaRPr lang="en-US" altLang="zh-CN" dirty="0"/>
          </a:p>
          <a:p>
            <a:endParaRPr lang="en-US" altLang="zh-CN" dirty="0"/>
          </a:p>
          <a:p>
            <a:r>
              <a:rPr lang="en-US" altLang="zh-CN" dirty="0"/>
              <a:t>————————————————</a:t>
            </a:r>
          </a:p>
          <a:p>
            <a:endParaRPr lang="en-US" altLang="zh-CN" dirty="0"/>
          </a:p>
          <a:p>
            <a:r>
              <a:rPr lang="zh-CN" altLang="en-US" dirty="0"/>
              <a:t>首先第一部分：主要介绍论文的研究背景。以及研究的意义</a:t>
            </a:r>
            <a:endParaRPr lang="en-US" altLang="zh-CN" dirty="0"/>
          </a:p>
          <a:p>
            <a:endParaRPr lang="en-US" altLang="zh-CN" dirty="0"/>
          </a:p>
          <a:p>
            <a:r>
              <a:rPr lang="en-US" altLang="zh-CN" dirty="0"/>
              <a:t>——————————————————</a:t>
            </a:r>
          </a:p>
          <a:p>
            <a:endParaRPr lang="en-US" altLang="zh-CN" dirty="0"/>
          </a:p>
          <a:p>
            <a:r>
              <a:rPr lang="zh-CN" altLang="en-US" dirty="0"/>
              <a:t>第二部分介绍论文的研究思路和方法</a:t>
            </a:r>
            <a:endParaRPr lang="en-US" altLang="zh-CN" dirty="0"/>
          </a:p>
          <a:p>
            <a:endParaRPr lang="en-US" altLang="zh-CN" dirty="0"/>
          </a:p>
          <a:p>
            <a:r>
              <a:rPr lang="en-US" altLang="zh-CN" dirty="0"/>
              <a:t>——————————————————</a:t>
            </a:r>
          </a:p>
          <a:p>
            <a:endParaRPr lang="en-US" altLang="zh-CN" dirty="0"/>
          </a:p>
          <a:p>
            <a:r>
              <a:rPr lang="zh-CN" altLang="en-US" dirty="0"/>
              <a:t>第三部分主要介绍本论文的研究难点，并对研究成果进行展示</a:t>
            </a:r>
            <a:endParaRPr lang="en-US" altLang="zh-CN" dirty="0"/>
          </a:p>
          <a:p>
            <a:endParaRPr lang="en-US" altLang="zh-CN" dirty="0"/>
          </a:p>
          <a:p>
            <a:r>
              <a:rPr lang="en-US" altLang="zh-CN" dirty="0"/>
              <a:t>——————————————————</a:t>
            </a:r>
          </a:p>
          <a:p>
            <a:endParaRPr lang="en-US" altLang="zh-CN" dirty="0"/>
          </a:p>
          <a:p>
            <a:r>
              <a:rPr lang="zh-CN" altLang="en-US" dirty="0"/>
              <a:t>第四部分对论文进行总结</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err="1"/>
              <a:t>Equitruss</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主要从 数据建模与预处理、算法集成。系统实现架构三个方面 介绍研究方法</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267401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171450" indent="-171450">
              <a:buFontTx/>
              <a:buChar char="-"/>
            </a:pPr>
            <a:r>
              <a:rPr lang="zh-CN" altLang="en-US" dirty="0"/>
              <a:t>对文章标题使用</a:t>
            </a:r>
            <a:r>
              <a:rPr lang="en-US" altLang="zh-CN" dirty="0" err="1"/>
              <a:t>nltk</a:t>
            </a:r>
            <a:r>
              <a:rPr lang="zh-CN" altLang="en-US" dirty="0"/>
              <a:t>进行分词，并且给每一个词唯一编号，方便后续算法运行</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dirty="0"/>
              <a:t>算法集成：</a:t>
            </a:r>
            <a:endParaRPr lang="en-US" altLang="zh-CN" dirty="0"/>
          </a:p>
          <a:p>
            <a:pPr marL="0" indent="0">
              <a:buFontTx/>
              <a:buNone/>
            </a:pPr>
            <a:endParaRPr lang="en-US" altLang="zh-CN" dirty="0"/>
          </a:p>
          <a:p>
            <a:pPr marL="0" indent="0">
              <a:buFontTx/>
              <a:buNone/>
            </a:pPr>
            <a:r>
              <a:rPr lang="zh-CN" altLang="en-US" dirty="0"/>
              <a:t>本文所述系统的一个主要功能就是基于学术网络图进行数据分析，包括：</a:t>
            </a:r>
            <a:endParaRPr lang="en-US" altLang="zh-CN" dirty="0"/>
          </a:p>
          <a:p>
            <a:pPr marL="0" indent="0">
              <a:buFontTx/>
              <a:buNone/>
            </a:pPr>
            <a:endParaRPr lang="en-US" altLang="zh-CN" dirty="0"/>
          </a:p>
          <a:p>
            <a:pPr marL="171450" indent="-171450">
              <a:buFontTx/>
              <a:buChar char="-"/>
            </a:pPr>
            <a:r>
              <a:rPr lang="zh-CN" altLang="en-US" dirty="0"/>
              <a:t>节点信息检索</a:t>
            </a:r>
            <a:endParaRPr lang="en-US" altLang="zh-CN" dirty="0"/>
          </a:p>
          <a:p>
            <a:pPr marL="171450" indent="-171450">
              <a:buFontTx/>
              <a:buChar char="-"/>
            </a:pPr>
            <a:r>
              <a:rPr lang="zh-CN" altLang="en-US" dirty="0"/>
              <a:t>节点相似度查询</a:t>
            </a:r>
            <a:endParaRPr lang="en-US" altLang="zh-CN" dirty="0"/>
          </a:p>
          <a:p>
            <a:pPr marL="171450" indent="-171450">
              <a:buFontTx/>
              <a:buChar char="-"/>
            </a:pPr>
            <a:r>
              <a:rPr lang="zh-CN" altLang="en-US" dirty="0"/>
              <a:t>节点中心度查询</a:t>
            </a:r>
            <a:endParaRPr lang="en-US" altLang="zh-CN" dirty="0"/>
          </a:p>
          <a:p>
            <a:pPr marL="171450" indent="-171450">
              <a:buFontTx/>
              <a:buChar char="-"/>
            </a:pPr>
            <a:r>
              <a:rPr lang="zh-CN" altLang="en-US" dirty="0"/>
              <a:t>研究团体搜索</a:t>
            </a:r>
            <a:endParaRPr lang="en-US" altLang="zh-CN" dirty="0"/>
          </a:p>
          <a:p>
            <a:pPr marL="0" indent="0">
              <a:buFontTx/>
              <a:buNone/>
            </a:pPr>
            <a:endParaRPr lang="en-US" altLang="zh-CN" dirty="0"/>
          </a:p>
          <a:p>
            <a:pPr marL="0" indent="0">
              <a:buFontTx/>
              <a:buNone/>
            </a:pPr>
            <a:r>
              <a:rPr lang="zh-CN" altLang="en-US" dirty="0"/>
              <a:t>要实现上述功能就必须借助于图的相关算法， 比如：中心性算法、相似度算法、社区检测算法等。</a:t>
            </a:r>
            <a:endParaRPr lang="en-US" altLang="zh-CN" dirty="0"/>
          </a:p>
          <a:p>
            <a:pPr marL="0" indent="0">
              <a:buFontTx/>
              <a:buNone/>
            </a:pPr>
            <a:endParaRPr lang="en-US" altLang="zh-CN" dirty="0"/>
          </a:p>
          <a:p>
            <a:pPr marL="0" indent="0">
              <a:buFontTx/>
              <a:buNone/>
            </a:pPr>
            <a:r>
              <a:rPr lang="zh-CN" altLang="en-US" dirty="0"/>
              <a:t>图数据库</a:t>
            </a:r>
            <a:r>
              <a:rPr lang="en-US" altLang="zh-CN" dirty="0"/>
              <a:t>Nei4j</a:t>
            </a:r>
            <a:r>
              <a:rPr lang="zh-CN" altLang="en-US" dirty="0"/>
              <a:t>有自带的算法库，但是无法满足本系统的需求；因此需要对</a:t>
            </a:r>
            <a:r>
              <a:rPr lang="en-US" altLang="zh-CN" dirty="0"/>
              <a:t>Neo4j</a:t>
            </a:r>
            <a:r>
              <a:rPr lang="zh-CN" altLang="en-US" dirty="0"/>
              <a:t>所支持的算法进行扩展。</a:t>
            </a:r>
            <a:endParaRPr lang="en-US" altLang="zh-CN" dirty="0"/>
          </a:p>
          <a:p>
            <a:pPr marL="0" indent="0">
              <a:buFontTx/>
              <a:buNone/>
            </a:pPr>
            <a:endParaRPr lang="en-US" altLang="zh-CN" dirty="0"/>
          </a:p>
          <a:p>
            <a:pPr marL="0" indent="0">
              <a:buFontTx/>
              <a:buNone/>
            </a:pPr>
            <a:r>
              <a:rPr lang="zh-CN" altLang="en-US" dirty="0"/>
              <a:t>本文在图数据库</a:t>
            </a:r>
            <a:r>
              <a:rPr lang="en-US" altLang="zh-CN" dirty="0"/>
              <a:t>Neo4j</a:t>
            </a:r>
            <a:r>
              <a:rPr lang="zh-CN" altLang="en-US" dirty="0"/>
              <a:t>的基础上集成了， 计算节点相似度的算法</a:t>
            </a:r>
            <a:r>
              <a:rPr lang="en-US" altLang="zh-CN" dirty="0" err="1"/>
              <a:t>Simrank</a:t>
            </a:r>
            <a:r>
              <a:rPr lang="zh-CN" altLang="en-US" dirty="0"/>
              <a:t>， 以及搜索属性紧密的社区的算法（</a:t>
            </a:r>
            <a:r>
              <a:rPr lang="en-US" altLang="zh-CN" dirty="0" err="1"/>
              <a:t>Equitruss</a:t>
            </a:r>
            <a:r>
              <a:rPr lang="zh-CN" altLang="en-US" dirty="0"/>
              <a:t>）</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en-US" altLang="zh-CN" dirty="0"/>
              <a:t>——————————————————————————————————————————————————————————————————</a:t>
            </a:r>
          </a:p>
          <a:p>
            <a:pPr marL="0" indent="0">
              <a:buFontTx/>
              <a:buNone/>
            </a:pPr>
            <a:r>
              <a:rPr lang="zh-CN" altLang="en-US" dirty="0"/>
              <a:t>系统实现架构：</a:t>
            </a:r>
            <a:endParaRPr lang="en-US" altLang="zh-CN" dirty="0"/>
          </a:p>
          <a:p>
            <a:pPr marL="0" indent="0">
              <a:buFontTx/>
              <a:buNone/>
            </a:pPr>
            <a:endParaRPr lang="en-US" altLang="zh-CN" dirty="0"/>
          </a:p>
          <a:p>
            <a:pPr marL="0" indent="0">
              <a:buFontTx/>
              <a:buNone/>
            </a:pPr>
            <a:r>
              <a:rPr lang="zh-CN" altLang="en-US" dirty="0"/>
              <a:t>本系统功能实现主要分为 </a:t>
            </a:r>
            <a:endParaRPr lang="en-US" altLang="zh-CN" dirty="0"/>
          </a:p>
          <a:p>
            <a:pPr marL="0" indent="0">
              <a:buFontTx/>
              <a:buNone/>
            </a:pPr>
            <a:endParaRPr lang="en-US" altLang="zh-CN" dirty="0"/>
          </a:p>
          <a:p>
            <a:pPr marL="0" indent="0">
              <a:buFontTx/>
              <a:buNone/>
            </a:pPr>
            <a:r>
              <a:rPr lang="en-US" altLang="zh-CN" dirty="0"/>
              <a:t>&gt;</a:t>
            </a:r>
            <a:r>
              <a:rPr lang="zh-CN" altLang="en-US" dirty="0"/>
              <a:t> 前端可视化模块：采用</a:t>
            </a:r>
            <a:r>
              <a:rPr lang="en-US" altLang="zh-CN" dirty="0"/>
              <a:t>MVVM</a:t>
            </a:r>
            <a:r>
              <a:rPr lang="zh-CN" altLang="en-US" dirty="0"/>
              <a:t>架构，和前端框架</a:t>
            </a:r>
            <a:r>
              <a:rPr lang="en-US" altLang="zh-CN" dirty="0" err="1"/>
              <a:t>Vue</a:t>
            </a:r>
            <a:r>
              <a:rPr lang="zh-CN" altLang="en-US" dirty="0"/>
              <a:t>实现</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en-US" altLang="zh-CN" dirty="0"/>
              <a:t>-</a:t>
            </a:r>
            <a:r>
              <a:rPr lang="zh-CN" altLang="en-US" dirty="0"/>
              <a:t> 负责与用户行进交互</a:t>
            </a:r>
            <a:endParaRPr lang="en-US" altLang="zh-CN" dirty="0"/>
          </a:p>
          <a:p>
            <a:pPr marL="0" indent="0">
              <a:buFontTx/>
              <a:buNone/>
            </a:pPr>
            <a:r>
              <a:rPr lang="en-US" altLang="zh-CN" dirty="0"/>
              <a:t>-</a:t>
            </a:r>
            <a:r>
              <a:rPr lang="zh-CN" altLang="en-US" dirty="0"/>
              <a:t> 负责展示系统处理结果</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171450" indent="-171450">
              <a:buFont typeface="Wingdings" pitchFamily="2" charset="2"/>
              <a:buChar char="Ø"/>
            </a:pPr>
            <a:r>
              <a:rPr lang="zh-CN" altLang="en-US" dirty="0"/>
              <a:t>后端模块，采用</a:t>
            </a:r>
            <a:r>
              <a:rPr lang="en-US" altLang="zh-CN" dirty="0"/>
              <a:t>Restful</a:t>
            </a:r>
            <a:r>
              <a:rPr lang="zh-CN" altLang="en-US" dirty="0"/>
              <a:t>风格</a:t>
            </a:r>
            <a:r>
              <a:rPr lang="en-US" altLang="zh-CN" dirty="0"/>
              <a:t>API</a:t>
            </a:r>
            <a:r>
              <a:rPr lang="zh-CN" altLang="en-US" dirty="0"/>
              <a:t>，以及</a:t>
            </a:r>
            <a:r>
              <a:rPr lang="en-US" altLang="zh-CN" dirty="0"/>
              <a:t>MVC</a:t>
            </a:r>
            <a:r>
              <a:rPr lang="zh-CN" altLang="en-US" dirty="0"/>
              <a:t>架构</a:t>
            </a:r>
            <a:endParaRPr lang="en-US" altLang="zh-CN" dirty="0"/>
          </a:p>
          <a:p>
            <a:pPr marL="0" indent="0">
              <a:buFontTx/>
              <a:buNone/>
            </a:pPr>
            <a:endParaRPr lang="en-US" altLang="zh-CN" dirty="0"/>
          </a:p>
          <a:p>
            <a:pPr marL="0" indent="0">
              <a:buFontTx/>
              <a:buNone/>
            </a:pPr>
            <a:r>
              <a:rPr lang="en-US" altLang="zh-CN" dirty="0"/>
              <a:t>-</a:t>
            </a:r>
            <a:r>
              <a:rPr lang="zh-CN" altLang="en-US" dirty="0"/>
              <a:t> 负责处理业务逻辑，返回结果到前端</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205268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3.xml"/><Relationship Id="rId7" Type="http://schemas.openxmlformats.org/officeDocument/2006/relationships/notesSlide" Target="../notesSlides/notesSlide1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4.xml"/><Relationship Id="rId7" Type="http://schemas.microsoft.com/office/2007/relationships/hdphoto" Target="../media/hdphoto14.wdp"/><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8.png"/><Relationship Id="rId5" Type="http://schemas.microsoft.com/office/2007/relationships/hdphoto" Target="../media/hdphoto13.wdp"/><Relationship Id="rId4" Type="http://schemas.openxmlformats.org/officeDocument/2006/relationships/image" Target="../media/image17.png"/><Relationship Id="rId9" Type="http://schemas.microsoft.com/office/2007/relationships/hdphoto" Target="../media/hdphoto15.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24.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5.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26.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5" Type="http://schemas.openxmlformats.org/officeDocument/2006/relationships/image" Target="../media/image2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5" Type="http://schemas.openxmlformats.org/officeDocument/2006/relationships/image" Target="../media/image28.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5" Type="http://schemas.openxmlformats.org/officeDocument/2006/relationships/image" Target="../media/image29.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5" Type="http://schemas.openxmlformats.org/officeDocument/2006/relationships/image" Target="../media/image30.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31.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7.wdp"/></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7.wdp"/></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17.wdp"/></Relationships>
</file>

<file path=ppt/slides/_rels/slide2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19.wdp"/><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1.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0"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animEffect transition="in" filter="fade">
                                      <p:cBhvr>
                                        <p:cTn id="9" dur="500"/>
                                        <p:tgtEl>
                                          <p:spTgt spid="30"/>
                                        </p:tgtEl>
                                      </p:cBhvr>
                                    </p:animEffect>
                                  </p:childTnLst>
                                </p:cTn>
                              </p:par>
                              <p:par>
                                <p:cTn id="10" presetID="14" presetClass="entr" presetSubtype="1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anim calcmode="lin" valueType="num">
                                      <p:cBhvr>
                                        <p:cTn id="19" dur="500" fill="hold"/>
                                        <p:tgtEl>
                                          <p:spTgt spid="35"/>
                                        </p:tgtEl>
                                        <p:attrNameLst>
                                          <p:attrName>ppt_x</p:attrName>
                                        </p:attrNameLst>
                                      </p:cBhvr>
                                      <p:tavLst>
                                        <p:tav tm="0">
                                          <p:val>
                                            <p:strVal val="#ppt_x"/>
                                          </p:val>
                                        </p:tav>
                                        <p:tav tm="100000">
                                          <p:val>
                                            <p:strVal val="#ppt_x"/>
                                          </p:val>
                                        </p:tav>
                                      </p:tavLst>
                                    </p:anim>
                                    <p:anim calcmode="lin" valueType="num">
                                      <p:cBhvr>
                                        <p:cTn id="20" dur="500" fill="hold"/>
                                        <p:tgtEl>
                                          <p:spTgt spid="35"/>
                                        </p:tgtEl>
                                        <p:attrNameLst>
                                          <p:attrName>ppt_y</p:attrName>
                                        </p:attrNameLst>
                                      </p:cBhvr>
                                      <p:tavLst>
                                        <p:tav tm="0">
                                          <p:val>
                                            <p:strVal val="#ppt_y+.1"/>
                                          </p:val>
                                        </p:tav>
                                        <p:tav tm="100000">
                                          <p:val>
                                            <p:strVal val="#ppt_y"/>
                                          </p:val>
                                        </p:tav>
                                      </p:tavLst>
                                    </p:anim>
                                  </p:childTnLst>
                                </p:cTn>
                              </p:par>
                              <p:par>
                                <p:cTn id="21" presetID="16" presetClass="entr" presetSubtype="21"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arn(inVertical)">
                                      <p:cBhvr>
                                        <p:cTn id="23" dur="500"/>
                                        <p:tgtEl>
                                          <p:spTgt spid="39"/>
                                        </p:tgtEl>
                                      </p:cBhvr>
                                    </p:animEffect>
                                  </p:childTnLst>
                                </p:cTn>
                              </p:par>
                              <p:par>
                                <p:cTn id="24" presetID="16" presetClass="entr" presetSubtype="21"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500"/>
                                        <p:tgtEl>
                                          <p:spTgt spid="40"/>
                                        </p:tgtEl>
                                      </p:cBhvr>
                                    </p:animEffect>
                                  </p:childTnLst>
                                </p:cTn>
                              </p:par>
                              <p:par>
                                <p:cTn id="27" presetID="14" presetClass="entr" presetSubtype="1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randombar(horizontal)">
                                      <p:cBhvr>
                                        <p:cTn id="29" dur="500"/>
                                        <p:tgtEl>
                                          <p:spTgt spid="36"/>
                                        </p:tgtEl>
                                      </p:cBhvr>
                                    </p:animEffect>
                                  </p:childTnLst>
                                </p:cTn>
                              </p:par>
                              <p:par>
                                <p:cTn id="30" presetID="22" presetClass="entr" presetSubtype="4"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F0AB06A-E049-1E42-9A10-55FFCBB8B37C}"/>
              </a:ext>
            </a:extLst>
          </p:cNvPr>
          <p:cNvGrpSpPr/>
          <p:nvPr/>
        </p:nvGrpSpPr>
        <p:grpSpPr>
          <a:xfrm>
            <a:off x="0" y="479236"/>
            <a:ext cx="5853584" cy="584775"/>
            <a:chOff x="0" y="479236"/>
            <a:chExt cx="5853584" cy="584775"/>
          </a:xfrm>
        </p:grpSpPr>
        <p:sp>
          <p:nvSpPr>
            <p:cNvPr id="4" name="PA_文本框 3"/>
            <p:cNvSpPr txBox="1"/>
            <p:nvPr>
              <p:custDataLst>
                <p:tags r:id="rId4"/>
              </p:custDataLst>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5"/>
              </p:custDataLst>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PA_组合 3"/>
          <p:cNvGrpSpPr/>
          <p:nvPr>
            <p:custDataLst>
              <p:tags r:id="rId1"/>
            </p:custDataLst>
          </p:nvPr>
        </p:nvGrpSpPr>
        <p:grpSpPr>
          <a:xfrm>
            <a:off x="3081139" y="2172171"/>
            <a:ext cx="6029722" cy="899400"/>
            <a:chOff x="5741409" y="2661945"/>
            <a:chExt cx="6029722" cy="899400"/>
          </a:xfrm>
        </p:grpSpPr>
        <p:sp>
          <p:nvSpPr>
            <p:cNvPr id="12" name="椭圆 11"/>
            <p:cNvSpPr/>
            <p:nvPr/>
          </p:nvSpPr>
          <p:spPr>
            <a:xfrm>
              <a:off x="5741409" y="2663245"/>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数据处理可行性</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：使用流式解析的方式，处理原始</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数据。此种方式不受</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文件大小限制。抽取的数据采用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格式保存。</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格式的数据导入</a:t>
              </a: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1</a:t>
              </a:r>
              <a:endParaRPr lang="zh-CN" altLang="en-US" sz="3200" dirty="0"/>
            </a:p>
          </p:txBody>
        </p:sp>
      </p:grpSp>
      <p:grpSp>
        <p:nvGrpSpPr>
          <p:cNvPr id="15" name="PA_组合 15"/>
          <p:cNvGrpSpPr/>
          <p:nvPr>
            <p:custDataLst>
              <p:tags r:id="rId2"/>
            </p:custDataLst>
          </p:nvPr>
        </p:nvGrpSpPr>
        <p:grpSpPr>
          <a:xfrm>
            <a:off x="3872918" y="3786430"/>
            <a:ext cx="6021888" cy="915787"/>
            <a:chOff x="5339745" y="3792476"/>
            <a:chExt cx="6021888" cy="915787"/>
          </a:xfrm>
        </p:grpSpPr>
        <p:sp>
          <p:nvSpPr>
            <p:cNvPr id="16" name="椭圆 15"/>
            <p:cNvSpPr/>
            <p:nvPr/>
          </p:nvSpPr>
          <p:spPr>
            <a:xfrm>
              <a:off x="5339745" y="3798307"/>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算法集成可行性分析</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 本地接口实现</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代码的相互调用；对于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实现的算法，可以直接通过</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代码调用。</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2</a:t>
              </a:r>
              <a:endParaRPr lang="zh-CN" altLang="en-US" sz="3200" dirty="0"/>
            </a:p>
          </p:txBody>
        </p:sp>
      </p:grpSp>
      <p:grpSp>
        <p:nvGrpSpPr>
          <p:cNvPr id="19" name="PA_组合 16"/>
          <p:cNvGrpSpPr/>
          <p:nvPr>
            <p:custDataLst>
              <p:tags r:id="rId3"/>
            </p:custDataLst>
          </p:nvPr>
        </p:nvGrpSpPr>
        <p:grpSpPr>
          <a:xfrm>
            <a:off x="4554635" y="4993929"/>
            <a:ext cx="6012766" cy="633984"/>
            <a:chOff x="4668935" y="4769050"/>
            <a:chExt cx="6012766" cy="633984"/>
          </a:xfrm>
        </p:grpSpPr>
        <p:sp>
          <p:nvSpPr>
            <p:cNvPr id="20" name="椭圆 19"/>
            <p:cNvSpPr/>
            <p:nvPr/>
          </p:nvSpPr>
          <p:spPr>
            <a:xfrm>
              <a:off x="4668935" y="4769050"/>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58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系统架构实现：</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可视化模块使用成熟的前端框架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风格开发</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模式。</a:t>
              </a: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3</a:t>
              </a:r>
              <a:endParaRPr lang="zh-CN" altLang="en-US" sz="3200" dirty="0"/>
            </a:p>
          </p:txBody>
        </p:sp>
      </p:grpSp>
      <p:grpSp>
        <p:nvGrpSpPr>
          <p:cNvPr id="5" name="组合 4">
            <a:extLst>
              <a:ext uri="{FF2B5EF4-FFF2-40B4-BE49-F238E27FC236}">
                <a16:creationId xmlns:a16="http://schemas.microsoft.com/office/drawing/2014/main" id="{735FBA3D-3B13-4B4F-BEB3-DD560856C7D8}"/>
              </a:ext>
            </a:extLst>
          </p:cNvPr>
          <p:cNvGrpSpPr/>
          <p:nvPr/>
        </p:nvGrpSpPr>
        <p:grpSpPr>
          <a:xfrm>
            <a:off x="-12387" y="1"/>
            <a:ext cx="12204386" cy="6857998"/>
            <a:chOff x="-12387" y="1"/>
            <a:chExt cx="12204386" cy="6857998"/>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grpSp>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solidFill>
                  <a:schemeClr val="accent1">
                    <a:lumMod val="50000"/>
                  </a:schemeClr>
                </a:solidFill>
                <a:latin typeface="微软雅黑" panose="020B0503020204020204" pitchFamily="34" charset="-122"/>
                <a:ea typeface="微软雅黑" panose="020B0503020204020204" pitchFamily="34" charset="-122"/>
              </a:rPr>
              <a:t>研究运行过程</a:t>
            </a:r>
            <a:endParaRPr lang="zh-CN" altLang="en-US" sz="32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642101" y="1442379"/>
            <a:ext cx="301171" cy="3011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773636" y="1888265"/>
            <a:ext cx="0" cy="969235"/>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344007" y="602610"/>
            <a:ext cx="7058073" cy="7058073"/>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过程</a:t>
              </a:r>
            </a:p>
          </p:txBody>
        </p:sp>
      </p:grpSp>
      <p:sp>
        <p:nvSpPr>
          <p:cNvPr id="27" name="矩形 26"/>
          <p:cNvSpPr/>
          <p:nvPr/>
        </p:nvSpPr>
        <p:spPr>
          <a:xfrm>
            <a:off x="7297620" y="1791245"/>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数据预处理，数据导入</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p>
        </p:txBody>
      </p:sp>
      <p:sp>
        <p:nvSpPr>
          <p:cNvPr id="28" name="文本框 27"/>
          <p:cNvSpPr txBox="1"/>
          <p:nvPr/>
        </p:nvSpPr>
        <p:spPr>
          <a:xfrm>
            <a:off x="7297619" y="1430953"/>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第一阶段</a:t>
            </a:r>
            <a:r>
              <a:rPr lang="en-US" altLang="zh-CN" sz="2000" spc="200" dirty="0">
                <a:solidFill>
                  <a:schemeClr val="accent1">
                    <a:lumMod val="50000"/>
                  </a:schemeClr>
                </a:solidFill>
              </a:rPr>
              <a:t> </a:t>
            </a:r>
            <a:r>
              <a:rPr lang="zh-CN" altLang="en-US" sz="2000" spc="200" dirty="0">
                <a:solidFill>
                  <a:schemeClr val="accent1">
                    <a:lumMod val="50000"/>
                  </a:schemeClr>
                </a:solidFill>
              </a:rPr>
              <a:t> </a:t>
            </a:r>
          </a:p>
        </p:txBody>
      </p:sp>
      <p:sp>
        <p:nvSpPr>
          <p:cNvPr id="42" name="矩形 41"/>
          <p:cNvSpPr/>
          <p:nvPr/>
        </p:nvSpPr>
        <p:spPr>
          <a:xfrm>
            <a:off x="7297620" y="3508632"/>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算法集成，扩展</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算法库</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第二阶段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
        <p:nvSpPr>
          <p:cNvPr id="44" name="矩形 43"/>
          <p:cNvSpPr/>
          <p:nvPr/>
        </p:nvSpPr>
        <p:spPr>
          <a:xfrm>
            <a:off x="7297620" y="5215283"/>
            <a:ext cx="4113998" cy="663254"/>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在前两个阶段基础上选取合适的软件脚骨，开发实现功能需求。</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最后阶段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53" presetClass="entr" presetSubtype="16" fill="hold" nodeType="withEffect">
                                  <p:stCondLst>
                                    <p:cond delay="250"/>
                                  </p:stCondLst>
                                  <p:childTnLst>
                                    <p:set>
                                      <p:cBhvr>
                                        <p:cTn id="15" dur="1" fill="hold">
                                          <p:stCondLst>
                                            <p:cond delay="0"/>
                                          </p:stCondLst>
                                        </p:cTn>
                                        <p:tgtEl>
                                          <p:spTgt spid="55"/>
                                        </p:tgtEl>
                                        <p:attrNameLst>
                                          <p:attrName>style.visibility</p:attrName>
                                        </p:attrNameLst>
                                      </p:cBhvr>
                                      <p:to>
                                        <p:strVal val="visible"/>
                                      </p:to>
                                    </p:set>
                                    <p:anim calcmode="lin" valueType="num">
                                      <p:cBhvr>
                                        <p:cTn id="16" dur="300" fill="hold"/>
                                        <p:tgtEl>
                                          <p:spTgt spid="55"/>
                                        </p:tgtEl>
                                        <p:attrNameLst>
                                          <p:attrName>ppt_w</p:attrName>
                                        </p:attrNameLst>
                                      </p:cBhvr>
                                      <p:tavLst>
                                        <p:tav tm="0">
                                          <p:val>
                                            <p:fltVal val="0"/>
                                          </p:val>
                                        </p:tav>
                                        <p:tav tm="100000">
                                          <p:val>
                                            <p:strVal val="#ppt_w"/>
                                          </p:val>
                                        </p:tav>
                                      </p:tavLst>
                                    </p:anim>
                                    <p:anim calcmode="lin" valueType="num">
                                      <p:cBhvr>
                                        <p:cTn id="17" dur="300" fill="hold"/>
                                        <p:tgtEl>
                                          <p:spTgt spid="55"/>
                                        </p:tgtEl>
                                        <p:attrNameLst>
                                          <p:attrName>ppt_h</p:attrName>
                                        </p:attrNameLst>
                                      </p:cBhvr>
                                      <p:tavLst>
                                        <p:tav tm="0">
                                          <p:val>
                                            <p:fltVal val="0"/>
                                          </p:val>
                                        </p:tav>
                                        <p:tav tm="100000">
                                          <p:val>
                                            <p:strVal val="#ppt_h"/>
                                          </p:val>
                                        </p:tav>
                                      </p:tavLst>
                                    </p:anim>
                                    <p:animEffect transition="in" filter="fade">
                                      <p:cBhvr>
                                        <p:cTn id="18" dur="3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250"/>
                                  </p:stCondLst>
                                  <p:iterate type="wd">
                                    <p:tmPct val="4000"/>
                                  </p:iterate>
                                  <p:childTnLst>
                                    <p:set>
                                      <p:cBhvr>
                                        <p:cTn id="28" dur="1" fill="hold">
                                          <p:stCondLst>
                                            <p:cond delay="0"/>
                                          </p:stCondLst>
                                        </p:cTn>
                                        <p:tgtEl>
                                          <p:spTgt spid="27"/>
                                        </p:tgtEl>
                                        <p:attrNameLst>
                                          <p:attrName>style.visibility</p:attrName>
                                        </p:attrNameLst>
                                      </p:cBhvr>
                                      <p:to>
                                        <p:strVal val="visible"/>
                                      </p:to>
                                    </p:set>
                                    <p:animEffect transition="in" filter="fade">
                                      <p:cBhvr>
                                        <p:cTn id="29" dur="4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300"/>
                                        <p:tgtEl>
                                          <p:spTgt spid="37"/>
                                        </p:tgtEl>
                                      </p:cBhvr>
                                    </p:animEffect>
                                  </p:childTnLst>
                                </p:cTn>
                              </p:par>
                              <p:par>
                                <p:cTn id="35" presetID="22" presetClass="entr" presetSubtype="1"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3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4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400"/>
                                        <p:tgtEl>
                                          <p:spTgt spid="43"/>
                                        </p:tgtEl>
                                      </p:cBhvr>
                                    </p:animEffect>
                                  </p:childTnLst>
                                </p:cTn>
                              </p:par>
                              <p:par>
                                <p:cTn id="44" presetID="10" presetClass="entr" presetSubtype="0" fill="hold" grpId="0" nodeType="withEffect">
                                  <p:stCondLst>
                                    <p:cond delay="250"/>
                                  </p:stCondLst>
                                  <p:iterate type="wd">
                                    <p:tmPct val="4000"/>
                                  </p:iterate>
                                  <p:childTnLst>
                                    <p:set>
                                      <p:cBhvr>
                                        <p:cTn id="45" dur="1" fill="hold">
                                          <p:stCondLst>
                                            <p:cond delay="0"/>
                                          </p:stCondLst>
                                        </p:cTn>
                                        <p:tgtEl>
                                          <p:spTgt spid="42"/>
                                        </p:tgtEl>
                                        <p:attrNameLst>
                                          <p:attrName>style.visibility</p:attrName>
                                        </p:attrNameLst>
                                      </p:cBhvr>
                                      <p:to>
                                        <p:strVal val="visible"/>
                                      </p:to>
                                    </p:set>
                                    <p:animEffect transition="in" filter="fade">
                                      <p:cBhvr>
                                        <p:cTn id="46" dur="4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up)">
                                      <p:cBhvr>
                                        <p:cTn id="51" dur="300"/>
                                        <p:tgtEl>
                                          <p:spTgt spid="41"/>
                                        </p:tgtEl>
                                      </p:cBhvr>
                                    </p:animEffect>
                                  </p:childTnLst>
                                </p:cTn>
                              </p:par>
                              <p:par>
                                <p:cTn id="52" presetID="22" presetClass="entr" presetSubtype="1"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up)">
                                      <p:cBhvr>
                                        <p:cTn id="54" dur="3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400"/>
                                        <p:tgtEl>
                                          <p:spTgt spid="3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400"/>
                                        <p:tgtEl>
                                          <p:spTgt spid="45"/>
                                        </p:tgtEl>
                                      </p:cBhvr>
                                    </p:animEffect>
                                  </p:childTnLst>
                                </p:cTn>
                              </p:par>
                              <p:par>
                                <p:cTn id="61" presetID="10" presetClass="entr" presetSubtype="0" fill="hold" grpId="0" nodeType="withEffect">
                                  <p:stCondLst>
                                    <p:cond delay="250"/>
                                  </p:stCondLst>
                                  <p:iterate type="wd">
                                    <p:tmPct val="4000"/>
                                  </p:iterate>
                                  <p:childTnLst>
                                    <p:set>
                                      <p:cBhvr>
                                        <p:cTn id="62" dur="1" fill="hold">
                                          <p:stCondLst>
                                            <p:cond delay="0"/>
                                          </p:stCondLst>
                                        </p:cTn>
                                        <p:tgtEl>
                                          <p:spTgt spid="44"/>
                                        </p:tgtEl>
                                        <p:attrNameLst>
                                          <p:attrName>style.visibility</p:attrName>
                                        </p:attrNameLst>
                                      </p:cBhvr>
                                      <p:to>
                                        <p:strVal val="visible"/>
                                      </p:to>
                                    </p:set>
                                    <p:animEffect transition="in" filter="fade">
                                      <p:cBhvr>
                                        <p:cTn id="63" dur="400"/>
                                        <p:tgtEl>
                                          <p:spTgt spid="44"/>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linds(horizontal)">
                                      <p:cBhvr>
                                        <p:cTn id="6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4" grpId="0" animBg="1"/>
      <p:bldP spid="38" grpId="0" animBg="1"/>
      <p:bldP spid="39" grpId="0" animBg="1"/>
      <p:bldP spid="27" grpId="0"/>
      <p:bldP spid="28" grpId="0"/>
      <p:bldP spid="42"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494354" y="462481"/>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1303"/>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3</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2"/>
            <a:ext cx="5070463" cy="523220"/>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Difficulties and results display</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1"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1000"/>
                                        <p:tgtEl>
                                          <p:spTgt spid="10"/>
                                        </p:tgtEl>
                                      </p:cBhvr>
                                    </p:animEffect>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ircle(in)">
                                      <p:cBhvr>
                                        <p:cTn id="11" dur="1000"/>
                                        <p:tgtEl>
                                          <p:spTgt spid="9"/>
                                        </p:tgtEl>
                                      </p:cBhvr>
                                    </p:animEffect>
                                  </p:childTnLst>
                                </p:cTn>
                              </p:par>
                            </p:childTnLst>
                          </p:cTn>
                        </p:par>
                        <p:par>
                          <p:cTn id="12" fill="hold">
                            <p:stCondLst>
                              <p:cond delay="2000"/>
                            </p:stCondLst>
                            <p:childTnLst>
                              <p:par>
                                <p:cTn id="13" presetID="6"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blinds(horizontal)">
                                      <p:cBhvr>
                                        <p:cTn id="20" dur="500"/>
                                        <p:tgtEl>
                                          <p:spTgt spid="5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linds(horizontal)">
                                      <p:cBhvr>
                                        <p:cTn id="2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1" grpId="0"/>
      <p:bldP spid="57" grpId="0"/>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8E800A-94F6-4290-8D17-D12AAE4C1EBA}"/>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3045845" y="1064011"/>
            <a:ext cx="6067425" cy="6067425"/>
          </a:xfrm>
          <a:prstGeom prst="rect">
            <a:avLst/>
          </a:prstGeom>
        </p:spPr>
      </p:pic>
      <p:sp>
        <p:nvSpPr>
          <p:cNvPr id="10" name="文本框 9"/>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关键技术分析</a:t>
            </a:r>
          </a:p>
        </p:txBody>
      </p:sp>
      <p:sp>
        <p:nvSpPr>
          <p:cNvPr id="14" name="矩形 13"/>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685385" y="255968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663497" y="4400662"/>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815414" y="249019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45468" y="4617976"/>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420627" y="3643752"/>
            <a:ext cx="903883" cy="903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75289" y="2304325"/>
            <a:ext cx="3220733" cy="625169"/>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存储过程开发</a:t>
            </a:r>
          </a:p>
        </p:txBody>
      </p:sp>
      <p:sp>
        <p:nvSpPr>
          <p:cNvPr id="18" name="矩形 17"/>
          <p:cNvSpPr/>
          <p:nvPr/>
        </p:nvSpPr>
        <p:spPr>
          <a:xfrm>
            <a:off x="8285936" y="4517410"/>
            <a:ext cx="3352329"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前端开发框架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、后端</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Springboot</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a:t>
            </a:r>
          </a:p>
        </p:txBody>
      </p:sp>
      <p:sp>
        <p:nvSpPr>
          <p:cNvPr id="19" name="矩形 18"/>
          <p:cNvSpPr/>
          <p:nvPr/>
        </p:nvSpPr>
        <p:spPr>
          <a:xfrm>
            <a:off x="553735" y="4400662"/>
            <a:ext cx="297271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本地接口 ：</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JNI</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701727" y="2447089"/>
            <a:ext cx="2972714" cy="625169"/>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流式解析，</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Pandas</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数据处理包，</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nltk</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分词工具</a:t>
            </a:r>
          </a:p>
        </p:txBody>
      </p:sp>
      <p:sp>
        <p:nvSpPr>
          <p:cNvPr id="34" name="文本框 33"/>
          <p:cNvSpPr txBox="1"/>
          <p:nvPr/>
        </p:nvSpPr>
        <p:spPr>
          <a:xfrm>
            <a:off x="5517833" y="3754832"/>
            <a:ext cx="943610" cy="707886"/>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关键技术</a:t>
            </a:r>
          </a:p>
        </p:txBody>
      </p:sp>
    </p:spTree>
    <p:extLst>
      <p:ext uri="{BB962C8B-B14F-4D97-AF65-F5344CB8AC3E}">
        <p14:creationId xmlns:p14="http://schemas.microsoft.com/office/powerpoint/2010/main" val="149399959"/>
      </p:ext>
    </p:extLst>
  </p:cSld>
  <p:clrMapOvr>
    <a:masterClrMapping/>
  </p:clrMapOvr>
  <mc:AlternateContent xmlns:mc="http://schemas.openxmlformats.org/markup-compatibility/2006" xmlns:p14="http://schemas.microsoft.com/office/powerpoint/2010/main">
    <mc:Choice Requires="p14">
      <p:transition spd="slow">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300" fill="hold"/>
                                        <p:tgtEl>
                                          <p:spTgt spid="16"/>
                                        </p:tgtEl>
                                        <p:attrNameLst>
                                          <p:attrName>ppt_w</p:attrName>
                                        </p:attrNameLst>
                                      </p:cBhvr>
                                      <p:tavLst>
                                        <p:tav tm="0">
                                          <p:val>
                                            <p:fltVal val="0"/>
                                          </p:val>
                                        </p:tav>
                                        <p:tav tm="100000">
                                          <p:val>
                                            <p:strVal val="#ppt_w"/>
                                          </p:val>
                                        </p:tav>
                                      </p:tavLst>
                                    </p:anim>
                                    <p:anim calcmode="lin" valueType="num">
                                      <p:cBhvr>
                                        <p:cTn id="16" dur="300" fill="hold"/>
                                        <p:tgtEl>
                                          <p:spTgt spid="16"/>
                                        </p:tgtEl>
                                        <p:attrNameLst>
                                          <p:attrName>ppt_h</p:attrName>
                                        </p:attrNameLst>
                                      </p:cBhvr>
                                      <p:tavLst>
                                        <p:tav tm="0">
                                          <p:val>
                                            <p:fltVal val="0"/>
                                          </p:val>
                                        </p:tav>
                                        <p:tav tm="100000">
                                          <p:val>
                                            <p:strVal val="#ppt_h"/>
                                          </p:val>
                                        </p:tav>
                                      </p:tavLst>
                                    </p:anim>
                                    <p:animEffect transition="in" filter="fade">
                                      <p:cBhvr>
                                        <p:cTn id="17" dur="300"/>
                                        <p:tgtEl>
                                          <p:spTgt spid="1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p:cTn id="20" dur="300" fill="hold"/>
                                        <p:tgtEl>
                                          <p:spTgt spid="34"/>
                                        </p:tgtEl>
                                        <p:attrNameLst>
                                          <p:attrName>ppt_w</p:attrName>
                                        </p:attrNameLst>
                                      </p:cBhvr>
                                      <p:tavLst>
                                        <p:tav tm="0">
                                          <p:val>
                                            <p:fltVal val="0"/>
                                          </p:val>
                                        </p:tav>
                                        <p:tav tm="100000">
                                          <p:val>
                                            <p:strVal val="#ppt_w"/>
                                          </p:val>
                                        </p:tav>
                                      </p:tavLst>
                                    </p:anim>
                                    <p:anim calcmode="lin" valueType="num">
                                      <p:cBhvr>
                                        <p:cTn id="21" dur="300" fill="hold"/>
                                        <p:tgtEl>
                                          <p:spTgt spid="34"/>
                                        </p:tgtEl>
                                        <p:attrNameLst>
                                          <p:attrName>ppt_h</p:attrName>
                                        </p:attrNameLst>
                                      </p:cBhvr>
                                      <p:tavLst>
                                        <p:tav tm="0">
                                          <p:val>
                                            <p:fltVal val="0"/>
                                          </p:val>
                                        </p:tav>
                                        <p:tav tm="100000">
                                          <p:val>
                                            <p:strVal val="#ppt_h"/>
                                          </p:val>
                                        </p:tav>
                                      </p:tavLst>
                                    </p:anim>
                                    <p:animEffect transition="in" filter="fade">
                                      <p:cBhvr>
                                        <p:cTn id="22" dur="3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1+#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ppt_y"/>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5" grpId="0" animBg="1"/>
      <p:bldP spid="6" grpId="0" animBg="1"/>
      <p:bldP spid="8" grpId="0" animBg="1"/>
      <p:bldP spid="9" grpId="0" animBg="1"/>
      <p:bldP spid="16" grpId="0" animBg="1"/>
      <p:bldP spid="17" grpId="0"/>
      <p:bldP spid="18" grpId="0"/>
      <p:bldP spid="19" grpId="0"/>
      <p:bldP spid="20"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2968682" y="2599231"/>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数据预处理，从原始文献数据中构建学术网络图</a:t>
            </a:r>
          </a:p>
        </p:txBody>
      </p:sp>
      <p:sp>
        <p:nvSpPr>
          <p:cNvPr id="24" name="椭圆 23"/>
          <p:cNvSpPr/>
          <p:nvPr/>
        </p:nvSpPr>
        <p:spPr>
          <a:xfrm>
            <a:off x="2968682" y="385692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的算法集成</a:t>
            </a:r>
          </a:p>
        </p:txBody>
      </p:sp>
      <p:sp>
        <p:nvSpPr>
          <p:cNvPr id="27" name="椭圆 26"/>
          <p:cNvSpPr/>
          <p:nvPr/>
        </p:nvSpPr>
        <p:spPr>
          <a:xfrm>
            <a:off x="2968682" y="511461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框架开发前端可视化模块；采用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a:t>
            </a:r>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400" fill="hold"/>
                                        <p:tgtEl>
                                          <p:spTgt spid="19"/>
                                        </p:tgtEl>
                                        <p:attrNameLst>
                                          <p:attrName>ppt_x</p:attrName>
                                        </p:attrNameLst>
                                      </p:cBhvr>
                                      <p:tavLst>
                                        <p:tav tm="0">
                                          <p:val>
                                            <p:strVal val="0-#ppt_w/2"/>
                                          </p:val>
                                        </p:tav>
                                        <p:tav tm="100000">
                                          <p:val>
                                            <p:strVal val="#ppt_x"/>
                                          </p:val>
                                        </p:tav>
                                      </p:tavLst>
                                    </p:anim>
                                    <p:anim calcmode="lin" valueType="num">
                                      <p:cBhvr additive="base">
                                        <p:cTn id="15" dur="400" fill="hold"/>
                                        <p:tgtEl>
                                          <p:spTgt spid="19"/>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53" presetClass="entr" presetSubtype="528" fill="hold" grpId="0" nodeType="withEffect">
                                  <p:stCondLst>
                                    <p:cond delay="4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anim calcmode="lin" valueType="num">
                                      <p:cBhvr>
                                        <p:cTn id="36" dur="500" fill="hold"/>
                                        <p:tgtEl>
                                          <p:spTgt spid="23"/>
                                        </p:tgtEl>
                                        <p:attrNameLst>
                                          <p:attrName>ppt_x</p:attrName>
                                        </p:attrNameLst>
                                      </p:cBhvr>
                                      <p:tavLst>
                                        <p:tav tm="0">
                                          <p:val>
                                            <p:fltVal val="0.5"/>
                                          </p:val>
                                        </p:tav>
                                        <p:tav tm="100000">
                                          <p:val>
                                            <p:strVal val="#ppt_x"/>
                                          </p:val>
                                        </p:tav>
                                      </p:tavLst>
                                    </p:anim>
                                    <p:anim calcmode="lin" valueType="num">
                                      <p:cBhvr>
                                        <p:cTn id="37" dur="500" fill="hold"/>
                                        <p:tgtEl>
                                          <p:spTgt spid="23"/>
                                        </p:tgtEl>
                                        <p:attrNameLst>
                                          <p:attrName>ppt_y</p:attrName>
                                        </p:attrNameLst>
                                      </p:cBhvr>
                                      <p:tavLst>
                                        <p:tav tm="0">
                                          <p:val>
                                            <p:fltVal val="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作者文章检索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1.mov">
            <a:hlinkClick r:id="" action="ppaction://media"/>
            <a:extLst>
              <a:ext uri="{FF2B5EF4-FFF2-40B4-BE49-F238E27FC236}">
                <a16:creationId xmlns:a16="http://schemas.microsoft.com/office/drawing/2014/main" id="{0E8294CE-C2A8-5941-8E9A-7E5F3EEDA6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565" y="1423951"/>
            <a:ext cx="10115089" cy="4954813"/>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2.mov">
            <a:hlinkClick r:id="" action="ppaction://media"/>
            <a:extLst>
              <a:ext uri="{FF2B5EF4-FFF2-40B4-BE49-F238E27FC236}">
                <a16:creationId xmlns:a16="http://schemas.microsoft.com/office/drawing/2014/main" id="{5E41FE0B-C318-C04C-98BE-312206250B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594" y="1279593"/>
            <a:ext cx="10155031" cy="4974379"/>
          </a:xfrm>
          <a:prstGeom prst="rect">
            <a:avLst/>
          </a:prstGeom>
        </p:spPr>
      </p:pic>
    </p:spTree>
    <p:extLst>
      <p:ext uri="{BB962C8B-B14F-4D97-AF65-F5344CB8AC3E}">
        <p14:creationId xmlns:p14="http://schemas.microsoft.com/office/powerpoint/2010/main" val="32163340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文章、作者模糊搜索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3.mov">
            <a:hlinkClick r:id="" action="ppaction://media"/>
            <a:extLst>
              <a:ext uri="{FF2B5EF4-FFF2-40B4-BE49-F238E27FC236}">
                <a16:creationId xmlns:a16="http://schemas.microsoft.com/office/drawing/2014/main" id="{B468D9C2-EE00-0943-A890-66D966B092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6121" y="1379615"/>
            <a:ext cx="9961978" cy="4999149"/>
          </a:xfrm>
          <a:prstGeom prst="rect">
            <a:avLst/>
          </a:prstGeom>
        </p:spPr>
      </p:pic>
    </p:spTree>
    <p:extLst>
      <p:ext uri="{BB962C8B-B14F-4D97-AF65-F5344CB8AC3E}">
        <p14:creationId xmlns:p14="http://schemas.microsoft.com/office/powerpoint/2010/main" val="26125229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文章关键词搜索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4.mov">
            <a:hlinkClick r:id="" action="ppaction://media"/>
            <a:extLst>
              <a:ext uri="{FF2B5EF4-FFF2-40B4-BE49-F238E27FC236}">
                <a16:creationId xmlns:a16="http://schemas.microsoft.com/office/drawing/2014/main" id="{382D9E5E-14AF-6244-90A5-4049B2C07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335" y="1511404"/>
            <a:ext cx="9395615" cy="4714935"/>
          </a:xfrm>
          <a:prstGeom prst="rect">
            <a:avLst/>
          </a:prstGeom>
        </p:spPr>
      </p:pic>
    </p:spTree>
    <p:extLst>
      <p:ext uri="{BB962C8B-B14F-4D97-AF65-F5344CB8AC3E}">
        <p14:creationId xmlns:p14="http://schemas.microsoft.com/office/powerpoint/2010/main" val="7595947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合作对象文章搜索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5.mov">
            <a:hlinkClick r:id="" action="ppaction://media"/>
            <a:extLst>
              <a:ext uri="{FF2B5EF4-FFF2-40B4-BE49-F238E27FC236}">
                <a16:creationId xmlns:a16="http://schemas.microsoft.com/office/drawing/2014/main" id="{45F87AE5-DF91-A849-A258-5545F54301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335" y="1302549"/>
            <a:ext cx="10115550" cy="5076215"/>
          </a:xfrm>
          <a:prstGeom prst="rect">
            <a:avLst/>
          </a:prstGeom>
        </p:spPr>
      </p:pic>
    </p:spTree>
    <p:extLst>
      <p:ext uri="{BB962C8B-B14F-4D97-AF65-F5344CB8AC3E}">
        <p14:creationId xmlns:p14="http://schemas.microsoft.com/office/powerpoint/2010/main" val="424820143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研究思路和方法</a:t>
            </a:r>
          </a:p>
        </p:txBody>
      </p:sp>
      <p:sp>
        <p:nvSpPr>
          <p:cNvPr id="102" name="矩形 101"/>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3200" spc="1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2-1.mov">
            <a:hlinkClick r:id="" action="ppaction://media"/>
            <a:extLst>
              <a:ext uri="{FF2B5EF4-FFF2-40B4-BE49-F238E27FC236}">
                <a16:creationId xmlns:a16="http://schemas.microsoft.com/office/drawing/2014/main" id="{CC58E9FA-BA5D-3948-B486-F7D0E148B6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8626" y="1309719"/>
            <a:ext cx="10101263" cy="5069045"/>
          </a:xfrm>
          <a:prstGeom prst="rect">
            <a:avLst/>
          </a:prstGeom>
        </p:spPr>
      </p:pic>
    </p:spTree>
    <p:extLst>
      <p:ext uri="{BB962C8B-B14F-4D97-AF65-F5344CB8AC3E}">
        <p14:creationId xmlns:p14="http://schemas.microsoft.com/office/powerpoint/2010/main" val="37508679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Jaccard</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2-2.mov">
            <a:hlinkClick r:id="" action="ppaction://media"/>
            <a:extLst>
              <a:ext uri="{FF2B5EF4-FFF2-40B4-BE49-F238E27FC236}">
                <a16:creationId xmlns:a16="http://schemas.microsoft.com/office/drawing/2014/main" id="{BA9DF684-B9D0-C441-A5AB-AEFFEE3D82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922" y="1206886"/>
            <a:ext cx="9858375" cy="4947158"/>
          </a:xfrm>
          <a:prstGeom prst="rect">
            <a:avLst/>
          </a:prstGeom>
        </p:spPr>
      </p:pic>
    </p:spTree>
    <p:extLst>
      <p:ext uri="{BB962C8B-B14F-4D97-AF65-F5344CB8AC3E}">
        <p14:creationId xmlns:p14="http://schemas.microsoft.com/office/powerpoint/2010/main" val="34030096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Betweenness</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中心性查询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6" name="3-1.mov">
            <a:hlinkClick r:id="" action="ppaction://media"/>
            <a:extLst>
              <a:ext uri="{FF2B5EF4-FFF2-40B4-BE49-F238E27FC236}">
                <a16:creationId xmlns:a16="http://schemas.microsoft.com/office/drawing/2014/main" id="{5BB1D8E2-06F2-834C-B6F0-950D232EEE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7930" y="1241028"/>
            <a:ext cx="10438359" cy="5238208"/>
          </a:xfrm>
          <a:prstGeom prst="rect">
            <a:avLst/>
          </a:prstGeom>
        </p:spPr>
      </p:pic>
    </p:spTree>
    <p:extLst>
      <p:ext uri="{BB962C8B-B14F-4D97-AF65-F5344CB8AC3E}">
        <p14:creationId xmlns:p14="http://schemas.microsoft.com/office/powerpoint/2010/main" val="8619005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 sz="3200" spc="100" dirty="0">
                  <a:solidFill>
                    <a:schemeClr val="accent1">
                      <a:lumMod val="50000"/>
                    </a:schemeClr>
                  </a:solidFill>
                  <a:latin typeface="微软雅黑" panose="020B0503020204020204" pitchFamily="34" charset="-122"/>
                  <a:ea typeface="微软雅黑" panose="020B0503020204020204" pitchFamily="34" charset="-122"/>
                </a:rPr>
                <a:t>结构</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紧密社区搜索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4-1、.mov">
            <a:hlinkClick r:id="" action="ppaction://media"/>
            <a:extLst>
              <a:ext uri="{FF2B5EF4-FFF2-40B4-BE49-F238E27FC236}">
                <a16:creationId xmlns:a16="http://schemas.microsoft.com/office/drawing/2014/main" id="{88FC010B-044E-6043-8453-9FE8061437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603" y="1166323"/>
            <a:ext cx="10387013" cy="5212441"/>
          </a:xfrm>
          <a:prstGeom prst="rect">
            <a:avLst/>
          </a:prstGeom>
        </p:spPr>
      </p:pic>
    </p:spTree>
    <p:extLst>
      <p:ext uri="{BB962C8B-B14F-4D97-AF65-F5344CB8AC3E}">
        <p14:creationId xmlns:p14="http://schemas.microsoft.com/office/powerpoint/2010/main" val="9608175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属性紧密社区搜索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4-2.mov">
            <a:hlinkClick r:id="" action="ppaction://media"/>
            <a:extLst>
              <a:ext uri="{FF2B5EF4-FFF2-40B4-BE49-F238E27FC236}">
                <a16:creationId xmlns:a16="http://schemas.microsoft.com/office/drawing/2014/main" id="{974C67D8-C29C-3846-A028-F91C2E59C5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3898" y="1230947"/>
            <a:ext cx="10458449" cy="5248289"/>
          </a:xfrm>
          <a:prstGeom prst="rect">
            <a:avLst/>
          </a:prstGeom>
        </p:spPr>
      </p:pic>
    </p:spTree>
    <p:extLst>
      <p:ext uri="{BB962C8B-B14F-4D97-AF65-F5344CB8AC3E}">
        <p14:creationId xmlns:p14="http://schemas.microsoft.com/office/powerpoint/2010/main" val="25446110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6381D6D8-DF5C-B849-9FB2-A531A050EA2A}"/>
              </a:ext>
            </a:extLst>
          </p:cNvPr>
          <p:cNvGrpSpPr/>
          <p:nvPr/>
        </p:nvGrpSpPr>
        <p:grpSpPr>
          <a:xfrm>
            <a:off x="6657452" y="2084074"/>
            <a:ext cx="4580690" cy="2633366"/>
            <a:chOff x="6657452" y="2084074"/>
            <a:chExt cx="4580690" cy="2633366"/>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系统性能</a:t>
              </a:r>
              <a:r>
                <a:rPr lang="en-US" altLang="zh-CN" sz="3600" spc="1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展望</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4</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4392830"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System performance and outlook</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440C419A-1BD0-6E41-814A-E3458AA90BC6}"/>
              </a:ext>
            </a:extLst>
          </p:cNvPr>
          <p:cNvGrpSpPr/>
          <p:nvPr/>
        </p:nvGrpSpPr>
        <p:grpSpPr>
          <a:xfrm>
            <a:off x="507041" y="1564667"/>
            <a:ext cx="10422897" cy="4350359"/>
            <a:chOff x="507041" y="1564667"/>
            <a:chExt cx="10422897" cy="4350359"/>
          </a:xfrm>
        </p:grpSpPr>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页面访问量</a:t>
              </a:r>
              <a:r>
                <a:rPr lang="en-US" altLang="zh-CN" dirty="0">
                  <a:solidFill>
                    <a:schemeClr val="accent1">
                      <a:lumMod val="50000"/>
                    </a:schemeClr>
                  </a:solidFill>
                </a:rPr>
                <a:t>&amp;</a:t>
              </a:r>
              <a:r>
                <a:rPr lang="zh-CN" altLang="zh-CN" dirty="0">
                  <a:solidFill>
                    <a:schemeClr val="accent1">
                      <a:lumMod val="50000"/>
                    </a:schemeClr>
                  </a:solidFill>
                </a:rPr>
                <a:t>页面平均加载时间趋势图</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E181D66-7F66-FF43-BB14-3F2A364A9F6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145" y="2214563"/>
              <a:ext cx="9719793" cy="3700463"/>
            </a:xfrm>
            <a:prstGeom prst="rect">
              <a:avLst/>
            </a:prstGeom>
            <a:noFill/>
            <a:ln>
              <a:noFill/>
            </a:ln>
          </p:spPr>
        </p:pic>
      </p:grpSp>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checkerboard(across)">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页面平均加载时间构成</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218A927-6381-6F48-BB65-9C7DD2774BE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40" y="2490374"/>
            <a:ext cx="5588960" cy="3238500"/>
          </a:xfrm>
          <a:prstGeom prst="rect">
            <a:avLst/>
          </a:prstGeom>
          <a:noFill/>
          <a:ln>
            <a:noFill/>
          </a:ln>
        </p:spPr>
      </p:pic>
      <p:pic>
        <p:nvPicPr>
          <p:cNvPr id="10" name="图片 9">
            <a:extLst>
              <a:ext uri="{FF2B5EF4-FFF2-40B4-BE49-F238E27FC236}">
                <a16:creationId xmlns:a16="http://schemas.microsoft.com/office/drawing/2014/main" id="{388C59E0-20FC-724E-A52B-80C3C0EE83B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77682" y="2490374"/>
            <a:ext cx="3556000" cy="3238500"/>
          </a:xfrm>
          <a:prstGeom prst="rect">
            <a:avLst/>
          </a:prstGeom>
          <a:noFill/>
          <a:ln>
            <a:noFill/>
          </a:ln>
        </p:spPr>
      </p:pic>
    </p:spTree>
    <p:extLst>
      <p:ext uri="{BB962C8B-B14F-4D97-AF65-F5344CB8AC3E}">
        <p14:creationId xmlns:p14="http://schemas.microsoft.com/office/powerpoint/2010/main" val="422919109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checkerboard(across)">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par>
                                <p:cTn id="18" presetID="5" presetClass="entr" presetSubtype="1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heckerboard(across)">
                                      <p:cBhvr>
                                        <p:cTn id="20" dur="500"/>
                                        <p:tgtEl>
                                          <p:spTgt spid="9"/>
                                        </p:tgtEl>
                                      </p:cBhvr>
                                    </p:animEffect>
                                  </p:childTnLst>
                                </p:cTn>
                              </p:par>
                              <p:par>
                                <p:cTn id="21" presetID="5"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a:t>
            </a:r>
            <a:r>
              <a:rPr lang="en-US" altLang="zh-CN" dirty="0">
                <a:solidFill>
                  <a:schemeClr val="accent1">
                    <a:lumMod val="50000"/>
                  </a:schemeClr>
                </a:solidFill>
              </a:rPr>
              <a:t>AJAX</a:t>
            </a:r>
            <a:r>
              <a:rPr lang="zh-CN" altLang="zh-CN" dirty="0">
                <a:solidFill>
                  <a:schemeClr val="accent1">
                    <a:lumMod val="50000"/>
                  </a:schemeClr>
                </a:solidFill>
              </a:rPr>
              <a:t>调用量</a:t>
            </a:r>
            <a:r>
              <a:rPr lang="en-US" altLang="zh-CN" dirty="0">
                <a:solidFill>
                  <a:schemeClr val="accent1">
                    <a:lumMod val="50000"/>
                  </a:schemeClr>
                </a:solidFill>
              </a:rPr>
              <a:t>&amp;</a:t>
            </a:r>
            <a:r>
              <a:rPr lang="zh-CN" altLang="zh-CN" dirty="0">
                <a:solidFill>
                  <a:schemeClr val="accent1">
                    <a:lumMod val="50000"/>
                  </a:schemeClr>
                </a:solidFill>
              </a:rPr>
              <a:t>平均响应时间</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13DC34D-4101-8D4A-A149-350DB9B952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6" y="2651626"/>
            <a:ext cx="9351335" cy="3468688"/>
          </a:xfrm>
          <a:prstGeom prst="rect">
            <a:avLst/>
          </a:prstGeom>
          <a:noFill/>
          <a:ln>
            <a:noFill/>
          </a:ln>
        </p:spPr>
      </p:pic>
      <p:sp>
        <p:nvSpPr>
          <p:cNvPr id="5" name="文本框 4">
            <a:extLst>
              <a:ext uri="{FF2B5EF4-FFF2-40B4-BE49-F238E27FC236}">
                <a16:creationId xmlns:a16="http://schemas.microsoft.com/office/drawing/2014/main" id="{B06D4A54-69A6-5F47-9BF2-AA9E109ED1F9}"/>
              </a:ext>
            </a:extLst>
          </p:cNvPr>
          <p:cNvSpPr txBox="1"/>
          <p:nvPr/>
        </p:nvSpPr>
        <p:spPr>
          <a:xfrm>
            <a:off x="9729788" y="187166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9572287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checkerboard(across)">
                                      <p:cBhvr>
                                        <p:cTn id="12" dur="500"/>
                                        <p:tgtEl>
                                          <p:spTgt spid="9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par>
                                <p:cTn id="18" presetID="5" presetClass="entr" presetSubtype="1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heckerboard(across)">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未来展望</a:t>
            </a:r>
          </a:p>
        </p:txBody>
      </p:sp>
      <p:sp>
        <p:nvSpPr>
          <p:cNvPr id="7" name="矩形 6"/>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03522" y="1757941"/>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增加权限管理，为不同的用户提供不同的功能</a:t>
            </a:r>
          </a:p>
        </p:txBody>
      </p:sp>
      <p:sp>
        <p:nvSpPr>
          <p:cNvPr id="10" name="矩形 9"/>
          <p:cNvSpPr/>
          <p:nvPr/>
        </p:nvSpPr>
        <p:spPr>
          <a:xfrm>
            <a:off x="7964788" y="4671878"/>
            <a:ext cx="3815936"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增加同步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数据的功能，及时更新数据。新增其他文献库的文献数据</a:t>
            </a:r>
          </a:p>
        </p:txBody>
      </p:sp>
      <p:sp>
        <p:nvSpPr>
          <p:cNvPr id="11" name="矩形 10"/>
          <p:cNvSpPr/>
          <p:nvPr/>
        </p:nvSpPr>
        <p:spPr>
          <a:xfrm>
            <a:off x="1016988" y="3429000"/>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扩展、集成更多算法；丰富系统数据处理功能。</a:t>
            </a:r>
          </a:p>
        </p:txBody>
      </p:sp>
      <p:sp>
        <p:nvSpPr>
          <p:cNvPr id="13" name="文本框 12"/>
          <p:cNvSpPr txBox="1"/>
          <p:nvPr/>
        </p:nvSpPr>
        <p:spPr>
          <a:xfrm>
            <a:off x="6203522" y="1295408"/>
            <a:ext cx="1798882"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增加权限管理</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2347109"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增加更多算法支持</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2319858"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扩展</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更新文献库</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6" presetClass="entr" presetSubtype="3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out)">
                                      <p:cBhvr>
                                        <p:cTn id="15" dur="75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0" presetClass="entr" presetSubtype="0" decel="10000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strVal val="#ppt_w+.15"/>
                                          </p:val>
                                        </p:tav>
                                        <p:tav tm="100000">
                                          <p:val>
                                            <p:strVal val="#ppt_w"/>
                                          </p:val>
                                        </p:tav>
                                      </p:tavLst>
                                    </p:anim>
                                    <p:anim calcmode="lin" valueType="num">
                                      <p:cBhvr>
                                        <p:cTn id="21" dur="500" fill="hold"/>
                                        <p:tgtEl>
                                          <p:spTgt spid="13"/>
                                        </p:tgtEl>
                                        <p:attrNameLst>
                                          <p:attrName>ppt_h</p:attrName>
                                        </p:attrNameLst>
                                      </p:cBhvr>
                                      <p:tavLst>
                                        <p:tav tm="0">
                                          <p:val>
                                            <p:strVal val="#ppt_h"/>
                                          </p:val>
                                        </p:tav>
                                        <p:tav tm="100000">
                                          <p:val>
                                            <p:strVal val="#ppt_h"/>
                                          </p:val>
                                        </p:tav>
                                      </p:tavLst>
                                    </p:anim>
                                    <p:animEffect transition="in" filter="fade">
                                      <p:cBhvr>
                                        <p:cTn id="22" dur="500"/>
                                        <p:tgtEl>
                                          <p:spTgt spid="13"/>
                                        </p:tgtEl>
                                      </p:cBhvr>
                                    </p:animEffect>
                                  </p:childTnLst>
                                </p:cTn>
                              </p:par>
                              <p:par>
                                <p:cTn id="23" presetID="10" presetClass="entr" presetSubtype="0" fill="hold" grpId="0" nodeType="withEffect">
                                  <p:stCondLst>
                                    <p:cond delay="250"/>
                                  </p:stCondLst>
                                  <p:iterate type="wd">
                                    <p:tmPct val="4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50" presetClass="entr" presetSubtype="0" decel="100000" fill="hold" grpId="0" nodeType="withEffect">
                                  <p:stCondLst>
                                    <p:cond delay="35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strVal val="#ppt_w+.15"/>
                                          </p:val>
                                        </p:tav>
                                        <p:tav tm="100000">
                                          <p:val>
                                            <p:strVal val="#ppt_w"/>
                                          </p:val>
                                        </p:tav>
                                      </p:tavLst>
                                    </p:anim>
                                    <p:anim calcmode="lin" valueType="num">
                                      <p:cBhvr>
                                        <p:cTn id="29" dur="500" fill="hold"/>
                                        <p:tgtEl>
                                          <p:spTgt spid="14"/>
                                        </p:tgtEl>
                                        <p:attrNameLst>
                                          <p:attrName>ppt_h</p:attrName>
                                        </p:attrNameLst>
                                      </p:cBhvr>
                                      <p:tavLst>
                                        <p:tav tm="0">
                                          <p:val>
                                            <p:strVal val="#ppt_h"/>
                                          </p:val>
                                        </p:tav>
                                        <p:tav tm="100000">
                                          <p:val>
                                            <p:strVal val="#ppt_h"/>
                                          </p:val>
                                        </p:tav>
                                      </p:tavLst>
                                    </p:anim>
                                    <p:animEffect transition="in" filter="fade">
                                      <p:cBhvr>
                                        <p:cTn id="30" dur="500"/>
                                        <p:tgtEl>
                                          <p:spTgt spid="14"/>
                                        </p:tgtEl>
                                      </p:cBhvr>
                                    </p:animEffect>
                                  </p:childTnLst>
                                </p:cTn>
                              </p:par>
                              <p:par>
                                <p:cTn id="31" presetID="10" presetClass="entr" presetSubtype="0" fill="hold" grpId="0" nodeType="withEffect">
                                  <p:stCondLst>
                                    <p:cond delay="350"/>
                                  </p:stCondLst>
                                  <p:iterate type="wd">
                                    <p:tmPct val="4000"/>
                                  </p:iterate>
                                  <p:childTnLst>
                                    <p:set>
                                      <p:cBhvr>
                                        <p:cTn id="32" dur="1" fill="hold">
                                          <p:stCondLst>
                                            <p:cond delay="0"/>
                                          </p:stCondLst>
                                        </p:cTn>
                                        <p:tgtEl>
                                          <p:spTgt spid="11"/>
                                        </p:tgtEl>
                                        <p:attrNameLst>
                                          <p:attrName>style.visibility</p:attrName>
                                        </p:attrNameLst>
                                      </p:cBhvr>
                                      <p:to>
                                        <p:strVal val="visible"/>
                                      </p:to>
                                    </p:set>
                                    <p:animEffect transition="in" filter="fade">
                                      <p:cBhvr>
                                        <p:cTn id="33" dur="400"/>
                                        <p:tgtEl>
                                          <p:spTgt spid="11"/>
                                        </p:tgtEl>
                                      </p:cBhvr>
                                    </p:animEffect>
                                  </p:childTnLst>
                                </p:cTn>
                              </p:par>
                              <p:par>
                                <p:cTn id="34" presetID="10" presetClass="entr" presetSubtype="0" fill="hold" grpId="0" nodeType="withEffect">
                                  <p:stCondLst>
                                    <p:cond delay="0"/>
                                  </p:stCondLst>
                                  <p:iterate type="wd">
                                    <p:tmPct val="4000"/>
                                  </p:iterate>
                                  <p:childTnLst>
                                    <p:set>
                                      <p:cBhvr>
                                        <p:cTn id="35" dur="1" fill="hold">
                                          <p:stCondLst>
                                            <p:cond delay="0"/>
                                          </p:stCondLst>
                                        </p:cTn>
                                        <p:tgtEl>
                                          <p:spTgt spid="10"/>
                                        </p:tgtEl>
                                        <p:attrNameLst>
                                          <p:attrName>style.visibility</p:attrName>
                                        </p:attrNameLst>
                                      </p:cBhvr>
                                      <p:to>
                                        <p:strVal val="visible"/>
                                      </p:to>
                                    </p:set>
                                    <p:animEffect transition="in" filter="fade">
                                      <p:cBhvr>
                                        <p:cTn id="36" dur="400"/>
                                        <p:tgtEl>
                                          <p:spTgt spid="10"/>
                                        </p:tgtEl>
                                      </p:cBhvr>
                                    </p:animEffect>
                                  </p:childTnLst>
                                </p:cTn>
                              </p:par>
                              <p:par>
                                <p:cTn id="37" presetID="50" presetClass="entr" presetSubtype="0" decel="100000" fill="hold" grpId="0" nodeType="withEffect">
                                  <p:stCondLst>
                                    <p:cond delay="70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strVal val="#ppt_w+.15"/>
                                          </p:val>
                                        </p:tav>
                                        <p:tav tm="100000">
                                          <p:val>
                                            <p:strVal val="#ppt_w"/>
                                          </p:val>
                                        </p:tav>
                                      </p:tavLst>
                                    </p:anim>
                                    <p:anim calcmode="lin" valueType="num">
                                      <p:cBhvr>
                                        <p:cTn id="40" dur="500" fill="hold"/>
                                        <p:tgtEl>
                                          <p:spTgt spid="15"/>
                                        </p:tgtEl>
                                        <p:attrNameLst>
                                          <p:attrName>ppt_h</p:attrName>
                                        </p:attrNameLst>
                                      </p:cBhvr>
                                      <p:tavLst>
                                        <p:tav tm="0">
                                          <p:val>
                                            <p:strVal val="#ppt_h"/>
                                          </p:val>
                                        </p:tav>
                                        <p:tav tm="100000">
                                          <p:val>
                                            <p:strVal val="#ppt_h"/>
                                          </p:val>
                                        </p:tav>
                                      </p:tavLst>
                                    </p:anim>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barn(inVertical)">
                                      <p:cBhvr>
                                        <p:cTn id="46" dur="500"/>
                                        <p:tgtEl>
                                          <p:spTgt spid="23"/>
                                        </p:tgtEl>
                                      </p:cBhvr>
                                    </p:animEffect>
                                  </p:childTnLst>
                                </p:cTn>
                              </p:par>
                              <p:par>
                                <p:cTn id="47" presetID="16" presetClass="entr" presetSubtype="21"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9" grpId="0"/>
      <p:bldP spid="10" grpId="0"/>
      <p:bldP spid="11"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78200" y="1006179"/>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PA_椭圆 12"/>
          <p:cNvSpPr/>
          <p:nvPr>
            <p:custDataLst>
              <p:tags r:id="rId2"/>
            </p:custDataLst>
          </p:nvPr>
        </p:nvSpPr>
        <p:spPr>
          <a:xfrm>
            <a:off x="5271983" y="2545813"/>
            <a:ext cx="1546224" cy="1546224"/>
          </a:xfrm>
          <a:prstGeom prst="ellipse">
            <a:avLst/>
          </a:prstGeom>
          <a:solidFill>
            <a:schemeClr val="accent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为世界各地的学术交流提供了便捷、高效的工具。不同学者之间的沟通交流愈发紧密，学者之间复杂的合作关系构成了一张巨大的学术网络，如何从这个网络中获取如研究团体等有价值的信息已经变成了现实的问题。</a:t>
            </a: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13011" y="3377188"/>
            <a:ext cx="3188607" cy="1981633"/>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基于</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作为存储工具，通过集成不同的图相关的算法，如中心度算法、相似度算法、社区搜索算法；提供一个针对学术网络的信息搜索检索平台。</a:t>
            </a:r>
          </a:p>
        </p:txBody>
      </p:sp>
      <p:sp>
        <p:nvSpPr>
          <p:cNvPr id="11" name="文本框 10"/>
          <p:cNvSpPr txBox="1"/>
          <p:nvPr/>
        </p:nvSpPr>
        <p:spPr>
          <a:xfrm>
            <a:off x="882665" y="2676081"/>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选题背景概述</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选题意义概述</a:t>
            </a:r>
          </a:p>
        </p:txBody>
      </p:sp>
      <p:sp>
        <p:nvSpPr>
          <p:cNvPr id="21" name="PA_椭圆 20"/>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317343" y="2689993"/>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27" name="PA_椭圆 26"/>
          <p:cNvSpPr/>
          <p:nvPr>
            <p:custDataLst>
              <p:tags r:id="rId6"/>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7"/>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8"/>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animBg="1"/>
      <p:bldP spid="9" grpId="0"/>
      <p:bldP spid="11" grpId="0"/>
      <p:bldP spid="12" grpId="0"/>
      <p:bldP spid="21" grpId="0" animBg="1"/>
      <p:bldP spid="14" grpId="0"/>
      <p:bldP spid="27" grpId="0" animBg="1"/>
      <p:bldP spid="3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 calcmode="lin" valueType="num">
                                      <p:cBhvr>
                                        <p:cTn id="14" dur="1000" fill="hold"/>
                                        <p:tgtEl>
                                          <p:spTgt spid="18"/>
                                        </p:tgtEl>
                                        <p:attrNameLst>
                                          <p:attrName>style.rotation</p:attrName>
                                        </p:attrNameLst>
                                      </p:cBhvr>
                                      <p:tavLst>
                                        <p:tav tm="0">
                                          <p:val>
                                            <p:fltVal val="90"/>
                                          </p:val>
                                        </p:tav>
                                        <p:tav tm="100000">
                                          <p:val>
                                            <p:fltVal val="0"/>
                                          </p:val>
                                        </p:tav>
                                      </p:tavLst>
                                    </p:anim>
                                    <p:animEffect transition="in" filter="fade">
                                      <p:cBhvr>
                                        <p:cTn id="15" dur="1000"/>
                                        <p:tgtEl>
                                          <p:spTgt spid="18"/>
                                        </p:tgtEl>
                                      </p:cBhvr>
                                    </p:animEffect>
                                  </p:childTnLst>
                                </p:cTn>
                              </p:par>
                              <p:par>
                                <p:cTn id="16" presetID="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anim calcmode="lin" valueType="num">
                                      <p:cBhvr>
                                        <p:cTn id="10" dur="500" fill="hold"/>
                                        <p:tgtEl>
                                          <p:spTgt spid="25"/>
                                        </p:tgtEl>
                                        <p:attrNameLst>
                                          <p:attrName>ppt_x</p:attrName>
                                        </p:attrNameLst>
                                      </p:cBhvr>
                                      <p:tavLst>
                                        <p:tav tm="0">
                                          <p:val>
                                            <p:fltVal val="0.5"/>
                                          </p:val>
                                        </p:tav>
                                        <p:tav tm="100000">
                                          <p:val>
                                            <p:strVal val="#ppt_x"/>
                                          </p:val>
                                        </p:tav>
                                      </p:tavLst>
                                    </p:anim>
                                    <p:anim calcmode="lin" valueType="num">
                                      <p:cBhvr>
                                        <p:cTn id="11" dur="500" fill="hold"/>
                                        <p:tgtEl>
                                          <p:spTgt spid="2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anim calcmode="lin" valueType="num">
                                      <p:cBhvr>
                                        <p:cTn id="17" dur="500" fill="hold"/>
                                        <p:tgtEl>
                                          <p:spTgt spid="26"/>
                                        </p:tgtEl>
                                        <p:attrNameLst>
                                          <p:attrName>ppt_x</p:attrName>
                                        </p:attrNameLst>
                                      </p:cBhvr>
                                      <p:tavLst>
                                        <p:tav tm="0">
                                          <p:val>
                                            <p:fltVal val="0.5"/>
                                          </p:val>
                                        </p:tav>
                                        <p:tav tm="100000">
                                          <p:val>
                                            <p:strVal val="#ppt_x"/>
                                          </p:val>
                                        </p:tav>
                                      </p:tavLst>
                                    </p:anim>
                                    <p:anim calcmode="lin" valueType="num">
                                      <p:cBhvr>
                                        <p:cTn id="18" dur="500" fill="hold"/>
                                        <p:tgtEl>
                                          <p:spTgt spid="2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anim calcmode="lin" valueType="num">
                                      <p:cBhvr>
                                        <p:cTn id="24" dur="500" fill="hold"/>
                                        <p:tgtEl>
                                          <p:spTgt spid="28"/>
                                        </p:tgtEl>
                                        <p:attrNameLst>
                                          <p:attrName>ppt_x</p:attrName>
                                        </p:attrNameLst>
                                      </p:cBhvr>
                                      <p:tavLst>
                                        <p:tav tm="0">
                                          <p:val>
                                            <p:fltVal val="0.5"/>
                                          </p:val>
                                        </p:tav>
                                        <p:tav tm="100000">
                                          <p:val>
                                            <p:strVal val="#ppt_x"/>
                                          </p:val>
                                        </p:tav>
                                      </p:tavLst>
                                    </p:anim>
                                    <p:anim calcmode="lin" valueType="num">
                                      <p:cBhvr>
                                        <p:cTn id="25" dur="500" fill="hold"/>
                                        <p:tgtEl>
                                          <p:spTgt spid="2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fltVal val="0.5"/>
                                          </p:val>
                                        </p:tav>
                                        <p:tav tm="100000">
                                          <p:val>
                                            <p:strVal val="#ppt_x"/>
                                          </p:val>
                                        </p:tav>
                                      </p:tavLst>
                                    </p:anim>
                                    <p:anim calcmode="lin" valueType="num">
                                      <p:cBhvr>
                                        <p:cTn id="39" dur="500" fill="hold"/>
                                        <p:tgtEl>
                                          <p:spTgt spid="3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anim calcmode="lin" valueType="num">
                                      <p:cBhvr>
                                        <p:cTn id="45" dur="500" fill="hold"/>
                                        <p:tgtEl>
                                          <p:spTgt spid="32"/>
                                        </p:tgtEl>
                                        <p:attrNameLst>
                                          <p:attrName>ppt_x</p:attrName>
                                        </p:attrNameLst>
                                      </p:cBhvr>
                                      <p:tavLst>
                                        <p:tav tm="0">
                                          <p:val>
                                            <p:fltVal val="0.5"/>
                                          </p:val>
                                        </p:tav>
                                        <p:tav tm="100000">
                                          <p:val>
                                            <p:strVal val="#ppt_x"/>
                                          </p:val>
                                        </p:tav>
                                      </p:tavLst>
                                    </p:anim>
                                    <p:anim calcmode="lin" valueType="num">
                                      <p:cBhvr>
                                        <p:cTn id="46" dur="500" fill="hold"/>
                                        <p:tgtEl>
                                          <p:spTgt spid="32"/>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anim calcmode="lin" valueType="num">
                                      <p:cBhvr>
                                        <p:cTn id="52" dur="500" fill="hold"/>
                                        <p:tgtEl>
                                          <p:spTgt spid="33"/>
                                        </p:tgtEl>
                                        <p:attrNameLst>
                                          <p:attrName>ppt_x</p:attrName>
                                        </p:attrNameLst>
                                      </p:cBhvr>
                                      <p:tavLst>
                                        <p:tav tm="0">
                                          <p:val>
                                            <p:fltVal val="0.5"/>
                                          </p:val>
                                        </p:tav>
                                        <p:tav tm="100000">
                                          <p:val>
                                            <p:strVal val="#ppt_x"/>
                                          </p:val>
                                        </p:tav>
                                      </p:tavLst>
                                    </p:anim>
                                    <p:anim calcmode="lin" valueType="num">
                                      <p:cBhvr>
                                        <p:cTn id="53" dur="500" fill="hold"/>
                                        <p:tgtEl>
                                          <p:spTgt spid="33"/>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fltVal val="0.5"/>
                                          </p:val>
                                        </p:tav>
                                        <p:tav tm="100000">
                                          <p:val>
                                            <p:strVal val="#ppt_x"/>
                                          </p:val>
                                        </p:tav>
                                      </p:tavLst>
                                    </p:anim>
                                    <p:anim calcmode="lin" valueType="num">
                                      <p:cBhvr>
                                        <p:cTn id="60" dur="500" fill="hold"/>
                                        <p:tgtEl>
                                          <p:spTgt spid="3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anim calcmode="lin" valueType="num">
                                      <p:cBhvr>
                                        <p:cTn id="73" dur="500" fill="hold"/>
                                        <p:tgtEl>
                                          <p:spTgt spid="36"/>
                                        </p:tgtEl>
                                        <p:attrNameLst>
                                          <p:attrName>ppt_x</p:attrName>
                                        </p:attrNameLst>
                                      </p:cBhvr>
                                      <p:tavLst>
                                        <p:tav tm="0">
                                          <p:val>
                                            <p:fltVal val="0.5"/>
                                          </p:val>
                                        </p:tav>
                                        <p:tav tm="100000">
                                          <p:val>
                                            <p:strVal val="#ppt_x"/>
                                          </p:val>
                                        </p:tav>
                                      </p:tavLst>
                                    </p:anim>
                                    <p:anim calcmode="lin" valueType="num">
                                      <p:cBhvr>
                                        <p:cTn id="74" dur="500" fill="hold"/>
                                        <p:tgtEl>
                                          <p:spTgt spid="36"/>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anim calcmode="lin" valueType="num">
                                      <p:cBhvr>
                                        <p:cTn id="80" dur="500" fill="hold"/>
                                        <p:tgtEl>
                                          <p:spTgt spid="38"/>
                                        </p:tgtEl>
                                        <p:attrNameLst>
                                          <p:attrName>ppt_x</p:attrName>
                                        </p:attrNameLst>
                                      </p:cBhvr>
                                      <p:tavLst>
                                        <p:tav tm="0">
                                          <p:val>
                                            <p:fltVal val="0.5"/>
                                          </p:val>
                                        </p:tav>
                                        <p:tav tm="100000">
                                          <p:val>
                                            <p:strVal val="#ppt_x"/>
                                          </p:val>
                                        </p:tav>
                                      </p:tavLst>
                                    </p:anim>
                                    <p:anim calcmode="lin" valueType="num">
                                      <p:cBhvr>
                                        <p:cTn id="81" dur="500" fill="hold"/>
                                        <p:tgtEl>
                                          <p:spTgt spid="38"/>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p:cTn id="84" dur="500" fill="hold"/>
                                        <p:tgtEl>
                                          <p:spTgt spid="39"/>
                                        </p:tgtEl>
                                        <p:attrNameLst>
                                          <p:attrName>ppt_w</p:attrName>
                                        </p:attrNameLst>
                                      </p:cBhvr>
                                      <p:tavLst>
                                        <p:tav tm="0">
                                          <p:val>
                                            <p:fltVal val="0"/>
                                          </p:val>
                                        </p:tav>
                                        <p:tav tm="100000">
                                          <p:val>
                                            <p:strVal val="#ppt_w"/>
                                          </p:val>
                                        </p:tav>
                                      </p:tavLst>
                                    </p:anim>
                                    <p:anim calcmode="lin" valueType="num">
                                      <p:cBhvr>
                                        <p:cTn id="85" dur="500" fill="hold"/>
                                        <p:tgtEl>
                                          <p:spTgt spid="39"/>
                                        </p:tgtEl>
                                        <p:attrNameLst>
                                          <p:attrName>ppt_h</p:attrName>
                                        </p:attrNameLst>
                                      </p:cBhvr>
                                      <p:tavLst>
                                        <p:tav tm="0">
                                          <p:val>
                                            <p:fltVal val="0"/>
                                          </p:val>
                                        </p:tav>
                                        <p:tav tm="100000">
                                          <p:val>
                                            <p:strVal val="#ppt_h"/>
                                          </p:val>
                                        </p:tav>
                                      </p:tavLst>
                                    </p:anim>
                                    <p:animEffect transition="in" filter="fade">
                                      <p:cBhvr>
                                        <p:cTn id="86" dur="500"/>
                                        <p:tgtEl>
                                          <p:spTgt spid="39"/>
                                        </p:tgtEl>
                                      </p:cBhvr>
                                    </p:animEffect>
                                    <p:anim calcmode="lin" valueType="num">
                                      <p:cBhvr>
                                        <p:cTn id="87" dur="500" fill="hold"/>
                                        <p:tgtEl>
                                          <p:spTgt spid="39"/>
                                        </p:tgtEl>
                                        <p:attrNameLst>
                                          <p:attrName>ppt_x</p:attrName>
                                        </p:attrNameLst>
                                      </p:cBhvr>
                                      <p:tavLst>
                                        <p:tav tm="0">
                                          <p:val>
                                            <p:fltVal val="0.5"/>
                                          </p:val>
                                        </p:tav>
                                        <p:tav tm="100000">
                                          <p:val>
                                            <p:strVal val="#ppt_x"/>
                                          </p:val>
                                        </p:tav>
                                      </p:tavLst>
                                    </p:anim>
                                    <p:anim calcmode="lin" valueType="num">
                                      <p:cBhvr>
                                        <p:cTn id="88" dur="500" fill="hold"/>
                                        <p:tgtEl>
                                          <p:spTgt spid="39"/>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p:cTn id="91" dur="500" fill="hold"/>
                                        <p:tgtEl>
                                          <p:spTgt spid="40"/>
                                        </p:tgtEl>
                                        <p:attrNameLst>
                                          <p:attrName>ppt_w</p:attrName>
                                        </p:attrNameLst>
                                      </p:cBhvr>
                                      <p:tavLst>
                                        <p:tav tm="0">
                                          <p:val>
                                            <p:fltVal val="0"/>
                                          </p:val>
                                        </p:tav>
                                        <p:tav tm="100000">
                                          <p:val>
                                            <p:strVal val="#ppt_w"/>
                                          </p:val>
                                        </p:tav>
                                      </p:tavLst>
                                    </p:anim>
                                    <p:anim calcmode="lin" valueType="num">
                                      <p:cBhvr>
                                        <p:cTn id="92" dur="500" fill="hold"/>
                                        <p:tgtEl>
                                          <p:spTgt spid="40"/>
                                        </p:tgtEl>
                                        <p:attrNameLst>
                                          <p:attrName>ppt_h</p:attrName>
                                        </p:attrNameLst>
                                      </p:cBhvr>
                                      <p:tavLst>
                                        <p:tav tm="0">
                                          <p:val>
                                            <p:fltVal val="0"/>
                                          </p:val>
                                        </p:tav>
                                        <p:tav tm="100000">
                                          <p:val>
                                            <p:strVal val="#ppt_h"/>
                                          </p:val>
                                        </p:tav>
                                      </p:tavLst>
                                    </p:anim>
                                    <p:animEffect transition="in" filter="fade">
                                      <p:cBhvr>
                                        <p:cTn id="93" dur="500"/>
                                        <p:tgtEl>
                                          <p:spTgt spid="40"/>
                                        </p:tgtEl>
                                      </p:cBhvr>
                                    </p:animEffect>
                                    <p:anim calcmode="lin" valueType="num">
                                      <p:cBhvr>
                                        <p:cTn id="94" dur="500" fill="hold"/>
                                        <p:tgtEl>
                                          <p:spTgt spid="40"/>
                                        </p:tgtEl>
                                        <p:attrNameLst>
                                          <p:attrName>ppt_x</p:attrName>
                                        </p:attrNameLst>
                                      </p:cBhvr>
                                      <p:tavLst>
                                        <p:tav tm="0">
                                          <p:val>
                                            <p:fltVal val="0.5"/>
                                          </p:val>
                                        </p:tav>
                                        <p:tav tm="100000">
                                          <p:val>
                                            <p:strVal val="#ppt_x"/>
                                          </p:val>
                                        </p:tav>
                                      </p:tavLst>
                                    </p:anim>
                                    <p:anim calcmode="lin" valueType="num">
                                      <p:cBhvr>
                                        <p:cTn id="95" dur="500" fill="hold"/>
                                        <p:tgtEl>
                                          <p:spTgt spid="40"/>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fltVal val="0"/>
                                          </p:val>
                                        </p:tav>
                                        <p:tav tm="100000">
                                          <p:val>
                                            <p:strVal val="#ppt_h"/>
                                          </p:val>
                                        </p:tav>
                                      </p:tavLst>
                                    </p:anim>
                                    <p:animEffect transition="in" filter="fade">
                                      <p:cBhvr>
                                        <p:cTn id="100" dur="500"/>
                                        <p:tgtEl>
                                          <p:spTgt spid="41"/>
                                        </p:tgtEl>
                                      </p:cBhvr>
                                    </p:animEffect>
                                    <p:anim calcmode="lin" valueType="num">
                                      <p:cBhvr>
                                        <p:cTn id="101" dur="500" fill="hold"/>
                                        <p:tgtEl>
                                          <p:spTgt spid="41"/>
                                        </p:tgtEl>
                                        <p:attrNameLst>
                                          <p:attrName>ppt_x</p:attrName>
                                        </p:attrNameLst>
                                      </p:cBhvr>
                                      <p:tavLst>
                                        <p:tav tm="0">
                                          <p:val>
                                            <p:fltVal val="0.5"/>
                                          </p:val>
                                        </p:tav>
                                        <p:tav tm="100000">
                                          <p:val>
                                            <p:strVal val="#ppt_x"/>
                                          </p:val>
                                        </p:tav>
                                      </p:tavLst>
                                    </p:anim>
                                    <p:anim calcmode="lin" valueType="num">
                                      <p:cBhvr>
                                        <p:cTn id="102" dur="500" fill="hold"/>
                                        <p:tgtEl>
                                          <p:spTgt spid="41"/>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p:cTn id="105" dur="500" fill="hold"/>
                                        <p:tgtEl>
                                          <p:spTgt spid="42"/>
                                        </p:tgtEl>
                                        <p:attrNameLst>
                                          <p:attrName>ppt_w</p:attrName>
                                        </p:attrNameLst>
                                      </p:cBhvr>
                                      <p:tavLst>
                                        <p:tav tm="0">
                                          <p:val>
                                            <p:fltVal val="0"/>
                                          </p:val>
                                        </p:tav>
                                        <p:tav tm="100000">
                                          <p:val>
                                            <p:strVal val="#ppt_w"/>
                                          </p:val>
                                        </p:tav>
                                      </p:tavLst>
                                    </p:anim>
                                    <p:anim calcmode="lin" valueType="num">
                                      <p:cBhvr>
                                        <p:cTn id="106" dur="500" fill="hold"/>
                                        <p:tgtEl>
                                          <p:spTgt spid="42"/>
                                        </p:tgtEl>
                                        <p:attrNameLst>
                                          <p:attrName>ppt_h</p:attrName>
                                        </p:attrNameLst>
                                      </p:cBhvr>
                                      <p:tavLst>
                                        <p:tav tm="0">
                                          <p:val>
                                            <p:fltVal val="0"/>
                                          </p:val>
                                        </p:tav>
                                        <p:tav tm="100000">
                                          <p:val>
                                            <p:strVal val="#ppt_h"/>
                                          </p:val>
                                        </p:tav>
                                      </p:tavLst>
                                    </p:anim>
                                    <p:animEffect transition="in" filter="fade">
                                      <p:cBhvr>
                                        <p:cTn id="107" dur="500"/>
                                        <p:tgtEl>
                                          <p:spTgt spid="42"/>
                                        </p:tgtEl>
                                      </p:cBhvr>
                                    </p:animEffect>
                                    <p:anim calcmode="lin" valueType="num">
                                      <p:cBhvr>
                                        <p:cTn id="108" dur="500" fill="hold"/>
                                        <p:tgtEl>
                                          <p:spTgt spid="42"/>
                                        </p:tgtEl>
                                        <p:attrNameLst>
                                          <p:attrName>ppt_x</p:attrName>
                                        </p:attrNameLst>
                                      </p:cBhvr>
                                      <p:tavLst>
                                        <p:tav tm="0">
                                          <p:val>
                                            <p:fltVal val="0.5"/>
                                          </p:val>
                                        </p:tav>
                                        <p:tav tm="100000">
                                          <p:val>
                                            <p:strVal val="#ppt_x"/>
                                          </p:val>
                                        </p:tav>
                                      </p:tavLst>
                                    </p:anim>
                                    <p:anim calcmode="lin" valueType="num">
                                      <p:cBhvr>
                                        <p:cTn id="109" dur="500" fill="hold"/>
                                        <p:tgtEl>
                                          <p:spTgt spid="42"/>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p:cTn id="112" dur="500" fill="hold"/>
                                        <p:tgtEl>
                                          <p:spTgt spid="43"/>
                                        </p:tgtEl>
                                        <p:attrNameLst>
                                          <p:attrName>ppt_w</p:attrName>
                                        </p:attrNameLst>
                                      </p:cBhvr>
                                      <p:tavLst>
                                        <p:tav tm="0">
                                          <p:val>
                                            <p:fltVal val="0"/>
                                          </p:val>
                                        </p:tav>
                                        <p:tav tm="100000">
                                          <p:val>
                                            <p:strVal val="#ppt_w"/>
                                          </p:val>
                                        </p:tav>
                                      </p:tavLst>
                                    </p:anim>
                                    <p:anim calcmode="lin" valueType="num">
                                      <p:cBhvr>
                                        <p:cTn id="113" dur="500" fill="hold"/>
                                        <p:tgtEl>
                                          <p:spTgt spid="43"/>
                                        </p:tgtEl>
                                        <p:attrNameLst>
                                          <p:attrName>ppt_h</p:attrName>
                                        </p:attrNameLst>
                                      </p:cBhvr>
                                      <p:tavLst>
                                        <p:tav tm="0">
                                          <p:val>
                                            <p:fltVal val="0"/>
                                          </p:val>
                                        </p:tav>
                                        <p:tav tm="100000">
                                          <p:val>
                                            <p:strVal val="#ppt_h"/>
                                          </p:val>
                                        </p:tav>
                                      </p:tavLst>
                                    </p:anim>
                                    <p:animEffect transition="in" filter="fade">
                                      <p:cBhvr>
                                        <p:cTn id="114" dur="500"/>
                                        <p:tgtEl>
                                          <p:spTgt spid="43"/>
                                        </p:tgtEl>
                                      </p:cBhvr>
                                    </p:animEffect>
                                    <p:anim calcmode="lin" valueType="num">
                                      <p:cBhvr>
                                        <p:cTn id="115" dur="500" fill="hold"/>
                                        <p:tgtEl>
                                          <p:spTgt spid="43"/>
                                        </p:tgtEl>
                                        <p:attrNameLst>
                                          <p:attrName>ppt_x</p:attrName>
                                        </p:attrNameLst>
                                      </p:cBhvr>
                                      <p:tavLst>
                                        <p:tav tm="0">
                                          <p:val>
                                            <p:fltVal val="0.5"/>
                                          </p:val>
                                        </p:tav>
                                        <p:tav tm="100000">
                                          <p:val>
                                            <p:strVal val="#ppt_x"/>
                                          </p:val>
                                        </p:tav>
                                      </p:tavLst>
                                    </p:anim>
                                    <p:anim calcmode="lin" valueType="num">
                                      <p:cBhvr>
                                        <p:cTn id="116" dur="500" fill="hold"/>
                                        <p:tgtEl>
                                          <p:spTgt spid="43"/>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500" fill="hold"/>
                                        <p:tgtEl>
                                          <p:spTgt spid="44"/>
                                        </p:tgtEl>
                                        <p:attrNameLst>
                                          <p:attrName>ppt_w</p:attrName>
                                        </p:attrNameLst>
                                      </p:cBhvr>
                                      <p:tavLst>
                                        <p:tav tm="0">
                                          <p:val>
                                            <p:fltVal val="0"/>
                                          </p:val>
                                        </p:tav>
                                        <p:tav tm="100000">
                                          <p:val>
                                            <p:strVal val="#ppt_w"/>
                                          </p:val>
                                        </p:tav>
                                      </p:tavLst>
                                    </p:anim>
                                    <p:anim calcmode="lin" valueType="num">
                                      <p:cBhvr>
                                        <p:cTn id="120" dur="500" fill="hold"/>
                                        <p:tgtEl>
                                          <p:spTgt spid="44"/>
                                        </p:tgtEl>
                                        <p:attrNameLst>
                                          <p:attrName>ppt_h</p:attrName>
                                        </p:attrNameLst>
                                      </p:cBhvr>
                                      <p:tavLst>
                                        <p:tav tm="0">
                                          <p:val>
                                            <p:fltVal val="0"/>
                                          </p:val>
                                        </p:tav>
                                        <p:tav tm="100000">
                                          <p:val>
                                            <p:strVal val="#ppt_h"/>
                                          </p:val>
                                        </p:tav>
                                      </p:tavLst>
                                    </p:anim>
                                    <p:animEffect transition="in" filter="fade">
                                      <p:cBhvr>
                                        <p:cTn id="121" dur="500"/>
                                        <p:tgtEl>
                                          <p:spTgt spid="44"/>
                                        </p:tgtEl>
                                      </p:cBhvr>
                                    </p:animEffect>
                                    <p:anim calcmode="lin" valueType="num">
                                      <p:cBhvr>
                                        <p:cTn id="122" dur="500" fill="hold"/>
                                        <p:tgtEl>
                                          <p:spTgt spid="44"/>
                                        </p:tgtEl>
                                        <p:attrNameLst>
                                          <p:attrName>ppt_x</p:attrName>
                                        </p:attrNameLst>
                                      </p:cBhvr>
                                      <p:tavLst>
                                        <p:tav tm="0">
                                          <p:val>
                                            <p:fltVal val="0.5"/>
                                          </p:val>
                                        </p:tav>
                                        <p:tav tm="100000">
                                          <p:val>
                                            <p:strVal val="#ppt_x"/>
                                          </p:val>
                                        </p:tav>
                                      </p:tavLst>
                                    </p:anim>
                                    <p:anim calcmode="lin" valueType="num">
                                      <p:cBhvr>
                                        <p:cTn id="123" dur="500" fill="hold"/>
                                        <p:tgtEl>
                                          <p:spTgt spid="44"/>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 calcmode="lin" valueType="num">
                                      <p:cBhvr>
                                        <p:cTn id="126" dur="500" fill="hold"/>
                                        <p:tgtEl>
                                          <p:spTgt spid="45"/>
                                        </p:tgtEl>
                                        <p:attrNameLst>
                                          <p:attrName>ppt_w</p:attrName>
                                        </p:attrNameLst>
                                      </p:cBhvr>
                                      <p:tavLst>
                                        <p:tav tm="0">
                                          <p:val>
                                            <p:fltVal val="0"/>
                                          </p:val>
                                        </p:tav>
                                        <p:tav tm="100000">
                                          <p:val>
                                            <p:strVal val="#ppt_w"/>
                                          </p:val>
                                        </p:tav>
                                      </p:tavLst>
                                    </p:anim>
                                    <p:anim calcmode="lin" valueType="num">
                                      <p:cBhvr>
                                        <p:cTn id="127" dur="500" fill="hold"/>
                                        <p:tgtEl>
                                          <p:spTgt spid="45"/>
                                        </p:tgtEl>
                                        <p:attrNameLst>
                                          <p:attrName>ppt_h</p:attrName>
                                        </p:attrNameLst>
                                      </p:cBhvr>
                                      <p:tavLst>
                                        <p:tav tm="0">
                                          <p:val>
                                            <p:fltVal val="0"/>
                                          </p:val>
                                        </p:tav>
                                        <p:tav tm="100000">
                                          <p:val>
                                            <p:strVal val="#ppt_h"/>
                                          </p:val>
                                        </p:tav>
                                      </p:tavLst>
                                    </p:anim>
                                    <p:animEffect transition="in" filter="fade">
                                      <p:cBhvr>
                                        <p:cTn id="128" dur="500"/>
                                        <p:tgtEl>
                                          <p:spTgt spid="45"/>
                                        </p:tgtEl>
                                      </p:cBhvr>
                                    </p:animEffect>
                                    <p:anim calcmode="lin" valueType="num">
                                      <p:cBhvr>
                                        <p:cTn id="129" dur="500" fill="hold"/>
                                        <p:tgtEl>
                                          <p:spTgt spid="45"/>
                                        </p:tgtEl>
                                        <p:attrNameLst>
                                          <p:attrName>ppt_x</p:attrName>
                                        </p:attrNameLst>
                                      </p:cBhvr>
                                      <p:tavLst>
                                        <p:tav tm="0">
                                          <p:val>
                                            <p:fltVal val="0.5"/>
                                          </p:val>
                                        </p:tav>
                                        <p:tav tm="100000">
                                          <p:val>
                                            <p:strVal val="#ppt_x"/>
                                          </p:val>
                                        </p:tav>
                                      </p:tavLst>
                                    </p:anim>
                                    <p:anim calcmode="lin" valueType="num">
                                      <p:cBhvr>
                                        <p:cTn id="130" dur="500" fill="hold"/>
                                        <p:tgtEl>
                                          <p:spTgt spid="45"/>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 calcmode="lin" valueType="num">
                                      <p:cBhvr>
                                        <p:cTn id="133" dur="500" fill="hold"/>
                                        <p:tgtEl>
                                          <p:spTgt spid="46"/>
                                        </p:tgtEl>
                                        <p:attrNameLst>
                                          <p:attrName>ppt_w</p:attrName>
                                        </p:attrNameLst>
                                      </p:cBhvr>
                                      <p:tavLst>
                                        <p:tav tm="0">
                                          <p:val>
                                            <p:fltVal val="0"/>
                                          </p:val>
                                        </p:tav>
                                        <p:tav tm="100000">
                                          <p:val>
                                            <p:strVal val="#ppt_w"/>
                                          </p:val>
                                        </p:tav>
                                      </p:tavLst>
                                    </p:anim>
                                    <p:anim calcmode="lin" valueType="num">
                                      <p:cBhvr>
                                        <p:cTn id="134" dur="500" fill="hold"/>
                                        <p:tgtEl>
                                          <p:spTgt spid="46"/>
                                        </p:tgtEl>
                                        <p:attrNameLst>
                                          <p:attrName>ppt_h</p:attrName>
                                        </p:attrNameLst>
                                      </p:cBhvr>
                                      <p:tavLst>
                                        <p:tav tm="0">
                                          <p:val>
                                            <p:fltVal val="0"/>
                                          </p:val>
                                        </p:tav>
                                        <p:tav tm="100000">
                                          <p:val>
                                            <p:strVal val="#ppt_h"/>
                                          </p:val>
                                        </p:tav>
                                      </p:tavLst>
                                    </p:anim>
                                    <p:animEffect transition="in" filter="fade">
                                      <p:cBhvr>
                                        <p:cTn id="135" dur="500"/>
                                        <p:tgtEl>
                                          <p:spTgt spid="46"/>
                                        </p:tgtEl>
                                      </p:cBhvr>
                                    </p:animEffect>
                                    <p:anim calcmode="lin" valueType="num">
                                      <p:cBhvr>
                                        <p:cTn id="136" dur="500" fill="hold"/>
                                        <p:tgtEl>
                                          <p:spTgt spid="46"/>
                                        </p:tgtEl>
                                        <p:attrNameLst>
                                          <p:attrName>ppt_x</p:attrName>
                                        </p:attrNameLst>
                                      </p:cBhvr>
                                      <p:tavLst>
                                        <p:tav tm="0">
                                          <p:val>
                                            <p:fltVal val="0.5"/>
                                          </p:val>
                                        </p:tav>
                                        <p:tav tm="100000">
                                          <p:val>
                                            <p:strVal val="#ppt_x"/>
                                          </p:val>
                                        </p:tav>
                                      </p:tavLst>
                                    </p:anim>
                                    <p:anim calcmode="lin" valueType="num">
                                      <p:cBhvr>
                                        <p:cTn id="137" dur="500" fill="hold"/>
                                        <p:tgtEl>
                                          <p:spTgt spid="46"/>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47"/>
                                        </p:tgtEl>
                                        <p:attrNameLst>
                                          <p:attrName>style.visibility</p:attrName>
                                        </p:attrNameLst>
                                      </p:cBhvr>
                                      <p:to>
                                        <p:strVal val="visible"/>
                                      </p:to>
                                    </p:set>
                                    <p:anim calcmode="lin" valueType="num">
                                      <p:cBhvr>
                                        <p:cTn id="140" dur="500" fill="hold"/>
                                        <p:tgtEl>
                                          <p:spTgt spid="47"/>
                                        </p:tgtEl>
                                        <p:attrNameLst>
                                          <p:attrName>ppt_w</p:attrName>
                                        </p:attrNameLst>
                                      </p:cBhvr>
                                      <p:tavLst>
                                        <p:tav tm="0">
                                          <p:val>
                                            <p:fltVal val="0"/>
                                          </p:val>
                                        </p:tav>
                                        <p:tav tm="100000">
                                          <p:val>
                                            <p:strVal val="#ppt_w"/>
                                          </p:val>
                                        </p:tav>
                                      </p:tavLst>
                                    </p:anim>
                                    <p:anim calcmode="lin" valueType="num">
                                      <p:cBhvr>
                                        <p:cTn id="141" dur="500" fill="hold"/>
                                        <p:tgtEl>
                                          <p:spTgt spid="47"/>
                                        </p:tgtEl>
                                        <p:attrNameLst>
                                          <p:attrName>ppt_h</p:attrName>
                                        </p:attrNameLst>
                                      </p:cBhvr>
                                      <p:tavLst>
                                        <p:tav tm="0">
                                          <p:val>
                                            <p:fltVal val="0"/>
                                          </p:val>
                                        </p:tav>
                                        <p:tav tm="100000">
                                          <p:val>
                                            <p:strVal val="#ppt_h"/>
                                          </p:val>
                                        </p:tav>
                                      </p:tavLst>
                                    </p:anim>
                                    <p:animEffect transition="in" filter="fade">
                                      <p:cBhvr>
                                        <p:cTn id="142" dur="500"/>
                                        <p:tgtEl>
                                          <p:spTgt spid="47"/>
                                        </p:tgtEl>
                                      </p:cBhvr>
                                    </p:animEffect>
                                    <p:anim calcmode="lin" valueType="num">
                                      <p:cBhvr>
                                        <p:cTn id="143" dur="500" fill="hold"/>
                                        <p:tgtEl>
                                          <p:spTgt spid="47"/>
                                        </p:tgtEl>
                                        <p:attrNameLst>
                                          <p:attrName>ppt_x</p:attrName>
                                        </p:attrNameLst>
                                      </p:cBhvr>
                                      <p:tavLst>
                                        <p:tav tm="0">
                                          <p:val>
                                            <p:fltVal val="0.5"/>
                                          </p:val>
                                        </p:tav>
                                        <p:tav tm="100000">
                                          <p:val>
                                            <p:strVal val="#ppt_x"/>
                                          </p:val>
                                        </p:tav>
                                      </p:tavLst>
                                    </p:anim>
                                    <p:anim calcmode="lin" valueType="num">
                                      <p:cBhvr>
                                        <p:cTn id="144" dur="500" fill="hold"/>
                                        <p:tgtEl>
                                          <p:spTgt spid="47"/>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48"/>
                                        </p:tgtEl>
                                        <p:attrNameLst>
                                          <p:attrName>style.visibility</p:attrName>
                                        </p:attrNameLst>
                                      </p:cBhvr>
                                      <p:to>
                                        <p:strVal val="visible"/>
                                      </p:to>
                                    </p:set>
                                    <p:anim calcmode="lin" valueType="num">
                                      <p:cBhvr>
                                        <p:cTn id="147" dur="500" fill="hold"/>
                                        <p:tgtEl>
                                          <p:spTgt spid="48"/>
                                        </p:tgtEl>
                                        <p:attrNameLst>
                                          <p:attrName>ppt_w</p:attrName>
                                        </p:attrNameLst>
                                      </p:cBhvr>
                                      <p:tavLst>
                                        <p:tav tm="0">
                                          <p:val>
                                            <p:fltVal val="0"/>
                                          </p:val>
                                        </p:tav>
                                        <p:tav tm="100000">
                                          <p:val>
                                            <p:strVal val="#ppt_w"/>
                                          </p:val>
                                        </p:tav>
                                      </p:tavLst>
                                    </p:anim>
                                    <p:anim calcmode="lin" valueType="num">
                                      <p:cBhvr>
                                        <p:cTn id="148" dur="500" fill="hold"/>
                                        <p:tgtEl>
                                          <p:spTgt spid="48"/>
                                        </p:tgtEl>
                                        <p:attrNameLst>
                                          <p:attrName>ppt_h</p:attrName>
                                        </p:attrNameLst>
                                      </p:cBhvr>
                                      <p:tavLst>
                                        <p:tav tm="0">
                                          <p:val>
                                            <p:fltVal val="0"/>
                                          </p:val>
                                        </p:tav>
                                        <p:tav tm="100000">
                                          <p:val>
                                            <p:strVal val="#ppt_h"/>
                                          </p:val>
                                        </p:tav>
                                      </p:tavLst>
                                    </p:anim>
                                    <p:animEffect transition="in" filter="fade">
                                      <p:cBhvr>
                                        <p:cTn id="149" dur="500"/>
                                        <p:tgtEl>
                                          <p:spTgt spid="48"/>
                                        </p:tgtEl>
                                      </p:cBhvr>
                                    </p:animEffect>
                                    <p:anim calcmode="lin" valueType="num">
                                      <p:cBhvr>
                                        <p:cTn id="150" dur="500" fill="hold"/>
                                        <p:tgtEl>
                                          <p:spTgt spid="48"/>
                                        </p:tgtEl>
                                        <p:attrNameLst>
                                          <p:attrName>ppt_x</p:attrName>
                                        </p:attrNameLst>
                                      </p:cBhvr>
                                      <p:tavLst>
                                        <p:tav tm="0">
                                          <p:val>
                                            <p:fltVal val="0.5"/>
                                          </p:val>
                                        </p:tav>
                                        <p:tav tm="100000">
                                          <p:val>
                                            <p:strVal val="#ppt_x"/>
                                          </p:val>
                                        </p:tav>
                                      </p:tavLst>
                                    </p:anim>
                                    <p:anim calcmode="lin" valueType="num">
                                      <p:cBhvr>
                                        <p:cTn id="151" dur="500" fill="hold"/>
                                        <p:tgtEl>
                                          <p:spTgt spid="48"/>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p:stCondLst>
                                    <p:cond delay="0"/>
                                  </p:stCondLst>
                                  <p:childTnLst>
                                    <p:set>
                                      <p:cBhvr>
                                        <p:cTn id="153" dur="1" fill="hold">
                                          <p:stCondLst>
                                            <p:cond delay="0"/>
                                          </p:stCondLst>
                                        </p:cTn>
                                        <p:tgtEl>
                                          <p:spTgt spid="49"/>
                                        </p:tgtEl>
                                        <p:attrNameLst>
                                          <p:attrName>style.visibility</p:attrName>
                                        </p:attrNameLst>
                                      </p:cBhvr>
                                      <p:to>
                                        <p:strVal val="visible"/>
                                      </p:to>
                                    </p:set>
                                    <p:anim calcmode="lin" valueType="num">
                                      <p:cBhvr>
                                        <p:cTn id="154" dur="500" fill="hold"/>
                                        <p:tgtEl>
                                          <p:spTgt spid="49"/>
                                        </p:tgtEl>
                                        <p:attrNameLst>
                                          <p:attrName>ppt_w</p:attrName>
                                        </p:attrNameLst>
                                      </p:cBhvr>
                                      <p:tavLst>
                                        <p:tav tm="0">
                                          <p:val>
                                            <p:fltVal val="0"/>
                                          </p:val>
                                        </p:tav>
                                        <p:tav tm="100000">
                                          <p:val>
                                            <p:strVal val="#ppt_w"/>
                                          </p:val>
                                        </p:tav>
                                      </p:tavLst>
                                    </p:anim>
                                    <p:anim calcmode="lin" valueType="num">
                                      <p:cBhvr>
                                        <p:cTn id="155" dur="500" fill="hold"/>
                                        <p:tgtEl>
                                          <p:spTgt spid="49"/>
                                        </p:tgtEl>
                                        <p:attrNameLst>
                                          <p:attrName>ppt_h</p:attrName>
                                        </p:attrNameLst>
                                      </p:cBhvr>
                                      <p:tavLst>
                                        <p:tav tm="0">
                                          <p:val>
                                            <p:fltVal val="0"/>
                                          </p:val>
                                        </p:tav>
                                        <p:tav tm="100000">
                                          <p:val>
                                            <p:strVal val="#ppt_h"/>
                                          </p:val>
                                        </p:tav>
                                      </p:tavLst>
                                    </p:anim>
                                    <p:animEffect transition="in" filter="fade">
                                      <p:cBhvr>
                                        <p:cTn id="156" dur="500"/>
                                        <p:tgtEl>
                                          <p:spTgt spid="49"/>
                                        </p:tgtEl>
                                      </p:cBhvr>
                                    </p:animEffect>
                                    <p:anim calcmode="lin" valueType="num">
                                      <p:cBhvr>
                                        <p:cTn id="157" dur="500" fill="hold"/>
                                        <p:tgtEl>
                                          <p:spTgt spid="49"/>
                                        </p:tgtEl>
                                        <p:attrNameLst>
                                          <p:attrName>ppt_x</p:attrName>
                                        </p:attrNameLst>
                                      </p:cBhvr>
                                      <p:tavLst>
                                        <p:tav tm="0">
                                          <p:val>
                                            <p:fltVal val="0.5"/>
                                          </p:val>
                                        </p:tav>
                                        <p:tav tm="100000">
                                          <p:val>
                                            <p:strVal val="#ppt_x"/>
                                          </p:val>
                                        </p:tav>
                                      </p:tavLst>
                                    </p:anim>
                                    <p:anim calcmode="lin" valueType="num">
                                      <p:cBhvr>
                                        <p:cTn id="158" dur="500" fill="hold"/>
                                        <p:tgtEl>
                                          <p:spTgt spid="49"/>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52"/>
                                        </p:tgtEl>
                                        <p:attrNameLst>
                                          <p:attrName>style.visibility</p:attrName>
                                        </p:attrNameLst>
                                      </p:cBhvr>
                                      <p:to>
                                        <p:strVal val="visible"/>
                                      </p:to>
                                    </p:set>
                                    <p:anim calcmode="lin" valueType="num">
                                      <p:cBhvr>
                                        <p:cTn id="161" dur="500" fill="hold"/>
                                        <p:tgtEl>
                                          <p:spTgt spid="52"/>
                                        </p:tgtEl>
                                        <p:attrNameLst>
                                          <p:attrName>ppt_w</p:attrName>
                                        </p:attrNameLst>
                                      </p:cBhvr>
                                      <p:tavLst>
                                        <p:tav tm="0">
                                          <p:val>
                                            <p:fltVal val="0"/>
                                          </p:val>
                                        </p:tav>
                                        <p:tav tm="100000">
                                          <p:val>
                                            <p:strVal val="#ppt_w"/>
                                          </p:val>
                                        </p:tav>
                                      </p:tavLst>
                                    </p:anim>
                                    <p:anim calcmode="lin" valueType="num">
                                      <p:cBhvr>
                                        <p:cTn id="162" dur="500" fill="hold"/>
                                        <p:tgtEl>
                                          <p:spTgt spid="52"/>
                                        </p:tgtEl>
                                        <p:attrNameLst>
                                          <p:attrName>ppt_h</p:attrName>
                                        </p:attrNameLst>
                                      </p:cBhvr>
                                      <p:tavLst>
                                        <p:tav tm="0">
                                          <p:val>
                                            <p:fltVal val="0"/>
                                          </p:val>
                                        </p:tav>
                                        <p:tav tm="100000">
                                          <p:val>
                                            <p:strVal val="#ppt_h"/>
                                          </p:val>
                                        </p:tav>
                                      </p:tavLst>
                                    </p:anim>
                                    <p:animEffect transition="in" filter="fade">
                                      <p:cBhvr>
                                        <p:cTn id="163" dur="500"/>
                                        <p:tgtEl>
                                          <p:spTgt spid="52"/>
                                        </p:tgtEl>
                                      </p:cBhvr>
                                    </p:animEffect>
                                    <p:anim calcmode="lin" valueType="num">
                                      <p:cBhvr>
                                        <p:cTn id="164" dur="500" fill="hold"/>
                                        <p:tgtEl>
                                          <p:spTgt spid="52"/>
                                        </p:tgtEl>
                                        <p:attrNameLst>
                                          <p:attrName>ppt_x</p:attrName>
                                        </p:attrNameLst>
                                      </p:cBhvr>
                                      <p:tavLst>
                                        <p:tav tm="0">
                                          <p:val>
                                            <p:fltVal val="0.5"/>
                                          </p:val>
                                        </p:tav>
                                        <p:tav tm="100000">
                                          <p:val>
                                            <p:strVal val="#ppt_x"/>
                                          </p:val>
                                        </p:tav>
                                      </p:tavLst>
                                    </p:anim>
                                    <p:anim calcmode="lin" valueType="num">
                                      <p:cBhvr>
                                        <p:cTn id="165" dur="500" fill="hold"/>
                                        <p:tgtEl>
                                          <p:spTgt spid="52"/>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53"/>
                                        </p:tgtEl>
                                        <p:attrNameLst>
                                          <p:attrName>style.visibility</p:attrName>
                                        </p:attrNameLst>
                                      </p:cBhvr>
                                      <p:to>
                                        <p:strVal val="visible"/>
                                      </p:to>
                                    </p:set>
                                    <p:anim calcmode="lin" valueType="num">
                                      <p:cBhvr>
                                        <p:cTn id="168" dur="500" fill="hold"/>
                                        <p:tgtEl>
                                          <p:spTgt spid="53"/>
                                        </p:tgtEl>
                                        <p:attrNameLst>
                                          <p:attrName>ppt_w</p:attrName>
                                        </p:attrNameLst>
                                      </p:cBhvr>
                                      <p:tavLst>
                                        <p:tav tm="0">
                                          <p:val>
                                            <p:fltVal val="0"/>
                                          </p:val>
                                        </p:tav>
                                        <p:tav tm="100000">
                                          <p:val>
                                            <p:strVal val="#ppt_w"/>
                                          </p:val>
                                        </p:tav>
                                      </p:tavLst>
                                    </p:anim>
                                    <p:anim calcmode="lin" valueType="num">
                                      <p:cBhvr>
                                        <p:cTn id="169" dur="500" fill="hold"/>
                                        <p:tgtEl>
                                          <p:spTgt spid="53"/>
                                        </p:tgtEl>
                                        <p:attrNameLst>
                                          <p:attrName>ppt_h</p:attrName>
                                        </p:attrNameLst>
                                      </p:cBhvr>
                                      <p:tavLst>
                                        <p:tav tm="0">
                                          <p:val>
                                            <p:fltVal val="0"/>
                                          </p:val>
                                        </p:tav>
                                        <p:tav tm="100000">
                                          <p:val>
                                            <p:strVal val="#ppt_h"/>
                                          </p:val>
                                        </p:tav>
                                      </p:tavLst>
                                    </p:anim>
                                    <p:animEffect transition="in" filter="fade">
                                      <p:cBhvr>
                                        <p:cTn id="170" dur="500"/>
                                        <p:tgtEl>
                                          <p:spTgt spid="53"/>
                                        </p:tgtEl>
                                      </p:cBhvr>
                                    </p:animEffect>
                                    <p:anim calcmode="lin" valueType="num">
                                      <p:cBhvr>
                                        <p:cTn id="171" dur="500" fill="hold"/>
                                        <p:tgtEl>
                                          <p:spTgt spid="53"/>
                                        </p:tgtEl>
                                        <p:attrNameLst>
                                          <p:attrName>ppt_x</p:attrName>
                                        </p:attrNameLst>
                                      </p:cBhvr>
                                      <p:tavLst>
                                        <p:tav tm="0">
                                          <p:val>
                                            <p:fltVal val="0.5"/>
                                          </p:val>
                                        </p:tav>
                                        <p:tav tm="100000">
                                          <p:val>
                                            <p:strVal val="#ppt_x"/>
                                          </p:val>
                                        </p:tav>
                                      </p:tavLst>
                                    </p:anim>
                                    <p:anim calcmode="lin" valueType="num">
                                      <p:cBhvr>
                                        <p:cTn id="172" dur="500" fill="hold"/>
                                        <p:tgtEl>
                                          <p:spTgt spid="53"/>
                                        </p:tgtEl>
                                        <p:attrNameLst>
                                          <p:attrName>ppt_y</p:attrName>
                                        </p:attrNameLst>
                                      </p:cBhvr>
                                      <p:tavLst>
                                        <p:tav tm="0">
                                          <p:val>
                                            <p:fltVal val="0.5"/>
                                          </p:val>
                                        </p:tav>
                                        <p:tav tm="100000">
                                          <p:val>
                                            <p:strVal val="#ppt_y"/>
                                          </p:val>
                                        </p:tav>
                                      </p:tavLst>
                                    </p:anim>
                                  </p:childTnLst>
                                </p:cTn>
                              </p:par>
                              <p:par>
                                <p:cTn id="173" presetID="10" presetClass="entr" presetSubtype="0"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Effect transition="in" filter="fade">
                                      <p:cBhvr>
                                        <p:cTn id="175" dur="500"/>
                                        <p:tgtEl>
                                          <p:spTgt spid="19"/>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1"/>
                                        </p:tgtEl>
                                        <p:attrNameLst>
                                          <p:attrName>style.visibility</p:attrName>
                                        </p:attrNameLst>
                                      </p:cBhvr>
                                      <p:to>
                                        <p:strVal val="visible"/>
                                      </p:to>
                                    </p:set>
                                    <p:animEffect transition="in" filter="fade">
                                      <p:cBhvr>
                                        <p:cTn id="180" dur="500"/>
                                        <p:tgtEl>
                                          <p:spTgt spid="2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
                                        </p:tgtEl>
                                        <p:attrNameLst>
                                          <p:attrName>style.visibility</p:attrName>
                                        </p:attrNameLst>
                                      </p:cBhvr>
                                      <p:to>
                                        <p:strVal val="visible"/>
                                      </p:to>
                                    </p:set>
                                    <p:animEffect transition="in" filter="fade">
                                      <p:cBhvr>
                                        <p:cTn id="183" dur="500"/>
                                        <p:tgtEl>
                                          <p:spTgt spid="4"/>
                                        </p:tgtEl>
                                      </p:cBhvr>
                                    </p:animEffect>
                                  </p:childTnLst>
                                </p:cTn>
                              </p:par>
                              <p:par>
                                <p:cTn id="184" presetID="10" presetClass="entr" presetSubtype="0" fill="hold" grpId="0" nodeType="withEffect">
                                  <p:stCondLst>
                                    <p:cond delay="0"/>
                                  </p:stCondLst>
                                  <p:iterate type="wd">
                                    <p:tmPct val="5000"/>
                                  </p:iterate>
                                  <p:childTnLst>
                                    <p:set>
                                      <p:cBhvr>
                                        <p:cTn id="185" dur="1" fill="hold">
                                          <p:stCondLst>
                                            <p:cond delay="0"/>
                                          </p:stCondLst>
                                        </p:cTn>
                                        <p:tgtEl>
                                          <p:spTgt spid="5"/>
                                        </p:tgtEl>
                                        <p:attrNameLst>
                                          <p:attrName>style.visibility</p:attrName>
                                        </p:attrNameLst>
                                      </p:cBhvr>
                                      <p:to>
                                        <p:strVal val="visible"/>
                                      </p:to>
                                    </p:set>
                                    <p:animEffect transition="in" filter="fade">
                                      <p:cBhvr>
                                        <p:cTn id="186" dur="500"/>
                                        <p:tgtEl>
                                          <p:spTgt spid="5"/>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23"/>
                                        </p:tgtEl>
                                        <p:attrNameLst>
                                          <p:attrName>style.visibility</p:attrName>
                                        </p:attrNameLst>
                                      </p:cBhvr>
                                      <p:to>
                                        <p:strVal val="visible"/>
                                      </p:to>
                                    </p:set>
                                    <p:animEffect transition="in" filter="fade">
                                      <p:cBhvr>
                                        <p:cTn id="191" dur="500"/>
                                        <p:tgtEl>
                                          <p:spTgt spid="23"/>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8"/>
                                        </p:tgtEl>
                                        <p:attrNameLst>
                                          <p:attrName>style.visibility</p:attrName>
                                        </p:attrNameLst>
                                      </p:cBhvr>
                                      <p:to>
                                        <p:strVal val="visible"/>
                                      </p:to>
                                    </p:set>
                                    <p:animEffect transition="in" filter="fade">
                                      <p:cBhvr>
                                        <p:cTn id="194" dur="500"/>
                                        <p:tgtEl>
                                          <p:spTgt spid="8"/>
                                        </p:tgtEl>
                                      </p:cBhvr>
                                    </p:animEffect>
                                  </p:childTnLst>
                                </p:cTn>
                              </p:par>
                              <p:par>
                                <p:cTn id="195" presetID="10" presetClass="entr" presetSubtype="0" fill="hold" grpId="0" nodeType="withEffect">
                                  <p:stCondLst>
                                    <p:cond delay="0"/>
                                  </p:stCondLst>
                                  <p:iterate type="wd">
                                    <p:tmPct val="5000"/>
                                  </p:iterate>
                                  <p:childTnLst>
                                    <p:set>
                                      <p:cBhvr>
                                        <p:cTn id="196" dur="1" fill="hold">
                                          <p:stCondLst>
                                            <p:cond delay="0"/>
                                          </p:stCondLst>
                                        </p:cTn>
                                        <p:tgtEl>
                                          <p:spTgt spid="9"/>
                                        </p:tgtEl>
                                        <p:attrNameLst>
                                          <p:attrName>style.visibility</p:attrName>
                                        </p:attrNameLst>
                                      </p:cBhvr>
                                      <p:to>
                                        <p:strVal val="visible"/>
                                      </p:to>
                                    </p:set>
                                    <p:animEffect transition="in" filter="fade">
                                      <p:cBhvr>
                                        <p:cTn id="197" dur="500"/>
                                        <p:tgtEl>
                                          <p:spTgt spid="9"/>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22"/>
                                        </p:tgtEl>
                                        <p:attrNameLst>
                                          <p:attrName>style.visibility</p:attrName>
                                        </p:attrNameLst>
                                      </p:cBhvr>
                                      <p:to>
                                        <p:strVal val="visible"/>
                                      </p:to>
                                    </p:set>
                                    <p:animEffect transition="in" filter="fade">
                                      <p:cBhvr>
                                        <p:cTn id="202" dur="500"/>
                                        <p:tgtEl>
                                          <p:spTgt spid="2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
                                        </p:tgtEl>
                                        <p:attrNameLst>
                                          <p:attrName>style.visibility</p:attrName>
                                        </p:attrNameLst>
                                      </p:cBhvr>
                                      <p:to>
                                        <p:strVal val="visible"/>
                                      </p:to>
                                    </p:set>
                                    <p:animEffect transition="in" filter="fade">
                                      <p:cBhvr>
                                        <p:cTn id="205" dur="500"/>
                                        <p:tgtEl>
                                          <p:spTgt spid="6"/>
                                        </p:tgtEl>
                                      </p:cBhvr>
                                    </p:animEffect>
                                  </p:childTnLst>
                                </p:cTn>
                              </p:par>
                              <p:par>
                                <p:cTn id="206" presetID="10" presetClass="entr" presetSubtype="0" fill="hold" grpId="0" nodeType="withEffect">
                                  <p:stCondLst>
                                    <p:cond delay="0"/>
                                  </p:stCondLst>
                                  <p:iterate type="wd">
                                    <p:tmPct val="5000"/>
                                  </p:iterate>
                                  <p:childTnLst>
                                    <p:set>
                                      <p:cBhvr>
                                        <p:cTn id="207" dur="1" fill="hold">
                                          <p:stCondLst>
                                            <p:cond delay="0"/>
                                          </p:stCondLst>
                                        </p:cTn>
                                        <p:tgtEl>
                                          <p:spTgt spid="7"/>
                                        </p:tgtEl>
                                        <p:attrNameLst>
                                          <p:attrName>style.visibility</p:attrName>
                                        </p:attrNameLst>
                                      </p:cBhvr>
                                      <p:to>
                                        <p:strVal val="visible"/>
                                      </p:to>
                                    </p:set>
                                    <p:animEffect transition="in" filter="fade">
                                      <p:cBhvr>
                                        <p:cTn id="208" dur="500"/>
                                        <p:tgtEl>
                                          <p:spTgt spid="7"/>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nodeType="clickEffect">
                                  <p:stCondLst>
                                    <p:cond delay="0"/>
                                  </p:stCondLst>
                                  <p:childTnLst>
                                    <p:set>
                                      <p:cBhvr>
                                        <p:cTn id="212" dur="1" fill="hold">
                                          <p:stCondLst>
                                            <p:cond delay="0"/>
                                          </p:stCondLst>
                                        </p:cTn>
                                        <p:tgtEl>
                                          <p:spTgt spid="24"/>
                                        </p:tgtEl>
                                        <p:attrNameLst>
                                          <p:attrName>style.visibility</p:attrName>
                                        </p:attrNameLst>
                                      </p:cBhvr>
                                      <p:to>
                                        <p:strVal val="visible"/>
                                      </p:to>
                                    </p:set>
                                    <p:animEffect transition="in" filter="fade">
                                      <p:cBhvr>
                                        <p:cTn id="213" dur="500"/>
                                        <p:tgtEl>
                                          <p:spTgt spid="24"/>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0"/>
                                        </p:tgtEl>
                                        <p:attrNameLst>
                                          <p:attrName>style.visibility</p:attrName>
                                        </p:attrNameLst>
                                      </p:cBhvr>
                                      <p:to>
                                        <p:strVal val="visible"/>
                                      </p:to>
                                    </p:set>
                                    <p:animEffect transition="in" filter="fade">
                                      <p:cBhvr>
                                        <p:cTn id="216" dur="500"/>
                                        <p:tgtEl>
                                          <p:spTgt spid="10"/>
                                        </p:tgtEl>
                                      </p:cBhvr>
                                    </p:animEffect>
                                  </p:childTnLst>
                                </p:cTn>
                              </p:par>
                              <p:par>
                                <p:cTn id="217" presetID="10" presetClass="entr" presetSubtype="0" fill="hold" grpId="0" nodeType="withEffect">
                                  <p:stCondLst>
                                    <p:cond delay="0"/>
                                  </p:stCondLst>
                                  <p:iterate type="wd">
                                    <p:tmPct val="5000"/>
                                  </p:iterate>
                                  <p:childTnLst>
                                    <p:set>
                                      <p:cBhvr>
                                        <p:cTn id="218" dur="1" fill="hold">
                                          <p:stCondLst>
                                            <p:cond delay="0"/>
                                          </p:stCondLst>
                                        </p:cTn>
                                        <p:tgtEl>
                                          <p:spTgt spid="11"/>
                                        </p:tgtEl>
                                        <p:attrNameLst>
                                          <p:attrName>style.visibility</p:attrName>
                                        </p:attrNameLst>
                                      </p:cBhvr>
                                      <p:to>
                                        <p:strVal val="visible"/>
                                      </p:to>
                                    </p:set>
                                    <p:animEffect transition="in" filter="fade">
                                      <p:cBhvr>
                                        <p:cTn id="2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493520" y="-582562"/>
            <a:ext cx="20063240" cy="8023124"/>
            <a:chOff x="-3531757" y="53156"/>
            <a:chExt cx="20063240"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531757" y="53156"/>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a:extLst>
              <a:ext uri="{FF2B5EF4-FFF2-40B4-BE49-F238E27FC236}">
                <a16:creationId xmlns:a16="http://schemas.microsoft.com/office/drawing/2014/main" id="{17747CDE-00E7-4D42-BC52-B82BC017D32D}"/>
              </a:ext>
            </a:extLst>
          </p:cNvPr>
          <p:cNvGrpSpPr/>
          <p:nvPr/>
        </p:nvGrpSpPr>
        <p:grpSpPr>
          <a:xfrm>
            <a:off x="6657452" y="2084074"/>
            <a:ext cx="3954892" cy="2633366"/>
            <a:chOff x="6657452" y="2084074"/>
            <a:chExt cx="3954892" cy="2633366"/>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研究方法和思路</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 and ideas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BEA3A70B-AD3A-BA42-B1F5-E6123C1B25C3}"/>
              </a:ext>
            </a:extLst>
          </p:cNvPr>
          <p:cNvGrpSpPr/>
          <p:nvPr/>
        </p:nvGrpSpPr>
        <p:grpSpPr>
          <a:xfrm>
            <a:off x="4495169" y="2400429"/>
            <a:ext cx="5946054" cy="1083464"/>
            <a:chOff x="4495169" y="2400429"/>
            <a:chExt cx="5946054" cy="1083464"/>
          </a:xfrm>
        </p:grpSpPr>
        <p:sp>
          <p:nvSpPr>
            <p:cNvPr id="30" name="文本框 29"/>
            <p:cNvSpPr txBox="1"/>
            <p:nvPr/>
          </p:nvSpPr>
          <p:spPr>
            <a:xfrm>
              <a:off x="4495169" y="2400429"/>
              <a:ext cx="22781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495169" y="2858724"/>
              <a:ext cx="5946054" cy="625169"/>
            </a:xfrm>
            <a:prstGeom prst="rect">
              <a:avLst/>
            </a:prstGeom>
          </p:spPr>
          <p:txBody>
            <a:bodyPr wrap="square" lIns="91438" tIns="45719" rIns="91438" bIns="45719">
              <a:spAutoFit/>
            </a:bodyPr>
            <a:lstStyle/>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a:t>
              </a:r>
            </a:p>
          </p:txBody>
        </p:sp>
      </p:grpSp>
      <p:grpSp>
        <p:nvGrpSpPr>
          <p:cNvPr id="7" name="组合 6">
            <a:extLst>
              <a:ext uri="{FF2B5EF4-FFF2-40B4-BE49-F238E27FC236}">
                <a16:creationId xmlns:a16="http://schemas.microsoft.com/office/drawing/2014/main" id="{2D51089D-B0F9-564B-BE51-BA645D557B6A}"/>
              </a:ext>
            </a:extLst>
          </p:cNvPr>
          <p:cNvGrpSpPr/>
          <p:nvPr/>
        </p:nvGrpSpPr>
        <p:grpSpPr>
          <a:xfrm>
            <a:off x="4495169" y="3579715"/>
            <a:ext cx="5946054" cy="803387"/>
            <a:chOff x="4495169" y="3579715"/>
            <a:chExt cx="5946054" cy="803387"/>
          </a:xfrm>
        </p:grpSpPr>
        <p:sp>
          <p:nvSpPr>
            <p:cNvPr id="33" name="文本框 32"/>
            <p:cNvSpPr txBox="1"/>
            <p:nvPr/>
          </p:nvSpPr>
          <p:spPr>
            <a:xfrm>
              <a:off x="4495169" y="3579715"/>
              <a:ext cx="12105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34" name="矩形 33"/>
            <p:cNvSpPr/>
            <p:nvPr/>
          </p:nvSpPr>
          <p:spPr>
            <a:xfrm>
              <a:off x="4495169" y="4038010"/>
              <a:ext cx="594605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扩展图数据库</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的算法库，集成不同算法，对图数据进行分析</a:t>
              </a:r>
            </a:p>
          </p:txBody>
        </p:sp>
      </p:grpSp>
      <p:grpSp>
        <p:nvGrpSpPr>
          <p:cNvPr id="8" name="组合 7">
            <a:extLst>
              <a:ext uri="{FF2B5EF4-FFF2-40B4-BE49-F238E27FC236}">
                <a16:creationId xmlns:a16="http://schemas.microsoft.com/office/drawing/2014/main" id="{27E9D1BA-BA73-7145-B001-F8DE004788B0}"/>
              </a:ext>
            </a:extLst>
          </p:cNvPr>
          <p:cNvGrpSpPr/>
          <p:nvPr/>
        </p:nvGrpSpPr>
        <p:grpSpPr>
          <a:xfrm>
            <a:off x="4495169" y="4759001"/>
            <a:ext cx="5946054" cy="803387"/>
            <a:chOff x="4495169" y="4759001"/>
            <a:chExt cx="5946054" cy="803387"/>
          </a:xfrm>
        </p:grpSpPr>
        <p:sp>
          <p:nvSpPr>
            <p:cNvPr id="35" name="文本框 34"/>
            <p:cNvSpPr txBox="1"/>
            <p:nvPr/>
          </p:nvSpPr>
          <p:spPr>
            <a:xfrm>
              <a:off x="4495169" y="4759001"/>
              <a:ext cx="1723541"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系统实现架构</a:t>
              </a:r>
            </a:p>
          </p:txBody>
        </p:sp>
        <p:sp>
          <p:nvSpPr>
            <p:cNvPr id="36" name="矩形 35"/>
            <p:cNvSpPr/>
            <p:nvPr/>
          </p:nvSpPr>
          <p:spPr>
            <a:xfrm>
              <a:off x="4495169" y="5217296"/>
              <a:ext cx="5946054"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根据论文需求分析，设计并实现系统功能</a:t>
              </a:r>
            </a:p>
          </p:txBody>
        </p:sp>
      </p:grpSp>
      <p:grpSp>
        <p:nvGrpSpPr>
          <p:cNvPr id="3" name="组合 2">
            <a:extLst>
              <a:ext uri="{FF2B5EF4-FFF2-40B4-BE49-F238E27FC236}">
                <a16:creationId xmlns:a16="http://schemas.microsoft.com/office/drawing/2014/main" id="{7DC9688B-F8DE-1D44-B718-1EAF262BED8B}"/>
              </a:ext>
            </a:extLst>
          </p:cNvPr>
          <p:cNvGrpSpPr/>
          <p:nvPr/>
        </p:nvGrpSpPr>
        <p:grpSpPr>
          <a:xfrm>
            <a:off x="4377527" y="844420"/>
            <a:ext cx="3824669" cy="869701"/>
            <a:chOff x="4377527" y="844420"/>
            <a:chExt cx="3824669" cy="869701"/>
          </a:xfrm>
        </p:grpSpPr>
        <p:sp>
          <p:nvSpPr>
            <p:cNvPr id="4" name="文本框 3"/>
            <p:cNvSpPr txBox="1"/>
            <p:nvPr/>
          </p:nvSpPr>
          <p:spPr>
            <a:xfrm>
              <a:off x="5300141" y="991679"/>
              <a:ext cx="2902055"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pic>
          <p:nvPicPr>
            <p:cNvPr id="2" name="图片 1"/>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4377527" y="844420"/>
              <a:ext cx="869701" cy="869701"/>
            </a:xfrm>
            <a:prstGeom prst="rect">
              <a:avLst/>
            </a:prstGeom>
          </p:spPr>
        </p:pic>
      </p:grpSp>
      <p:pic>
        <p:nvPicPr>
          <p:cNvPr id="15" name="图片 14" descr="图片包含 户外艺术系列&#10;&#10;描述已自动生成">
            <a:extLst>
              <a:ext uri="{FF2B5EF4-FFF2-40B4-BE49-F238E27FC236}">
                <a16:creationId xmlns:a16="http://schemas.microsoft.com/office/drawing/2014/main" id="{D01E9633-82B1-4A26-B94C-B01F1B3DE3B5}"/>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474133" y="1190908"/>
            <a:ext cx="5684520" cy="5684520"/>
          </a:xfrm>
          <a:prstGeom prst="rect">
            <a:avLst/>
          </a:prstGeom>
        </p:spPr>
      </p:pic>
      <p:sp>
        <p:nvSpPr>
          <p:cNvPr id="6" name="文本框 5">
            <a:extLst>
              <a:ext uri="{FF2B5EF4-FFF2-40B4-BE49-F238E27FC236}">
                <a16:creationId xmlns:a16="http://schemas.microsoft.com/office/drawing/2014/main" id="{809886B6-7F74-4949-A409-8452EA21E9FB}"/>
              </a:ext>
            </a:extLst>
          </p:cNvPr>
          <p:cNvSpPr txBox="1"/>
          <p:nvPr/>
        </p:nvSpPr>
        <p:spPr>
          <a:xfrm>
            <a:off x="12115800" y="4514850"/>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414023133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356798" y="1431725"/>
            <a:ext cx="5223399" cy="5223399"/>
          </a:xfrm>
          <a:prstGeom prst="rect">
            <a:avLst/>
          </a:prstGeom>
        </p:spPr>
      </p:pic>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研究思路分析</a:t>
            </a:r>
          </a:p>
        </p:txBody>
      </p:sp>
      <p:sp>
        <p:nvSpPr>
          <p:cNvPr id="11" name="椭圆 10"/>
          <p:cNvSpPr/>
          <p:nvPr/>
        </p:nvSpPr>
        <p:spPr>
          <a:xfrm>
            <a:off x="3920207" y="404342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53584" y="1630587"/>
            <a:ext cx="5007249"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通过在图数据库集成图相关的算法，就可以使用集成的算法对学术网络数据进行分析；并在此基础上实现诸如研究团体搜索、节点相似度查询等功能。</a:t>
            </a:r>
          </a:p>
        </p:txBody>
      </p:sp>
      <p:sp>
        <p:nvSpPr>
          <p:cNvPr id="17" name="矩形 16"/>
          <p:cNvSpPr/>
          <p:nvPr/>
        </p:nvSpPr>
        <p:spPr>
          <a:xfrm>
            <a:off x="7752903" y="4294852"/>
            <a:ext cx="3457055"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系统的实现架构主要分为前端可视化模块与后端接口模块</a:t>
            </a:r>
          </a:p>
        </p:txBody>
      </p:sp>
      <p:sp>
        <p:nvSpPr>
          <p:cNvPr id="19" name="矩形 18"/>
          <p:cNvSpPr/>
          <p:nvPr/>
        </p:nvSpPr>
        <p:spPr>
          <a:xfrm>
            <a:off x="982042" y="3961567"/>
            <a:ext cx="2972714" cy="202555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数据建模的主要目的在于构建一张学术网络。系统实现的所有功能都是局域学术网络图以及图的算法实现。</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数据预处理的目的是从原始数据中抽取构建叙述网络图所需的数据。</a:t>
            </a:r>
          </a:p>
        </p:txBody>
      </p:sp>
      <p:sp>
        <p:nvSpPr>
          <p:cNvPr id="18" name="椭圆 17"/>
          <p:cNvSpPr/>
          <p:nvPr/>
        </p:nvSpPr>
        <p:spPr>
          <a:xfrm>
            <a:off x="5552166" y="1710486"/>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iterate type="wd">
                                    <p:tmPct val="5000"/>
                                  </p:iterate>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250"/>
                                  </p:stCondLst>
                                  <p:iterate type="wd">
                                    <p:tmPct val="5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250"/>
                                  </p:stCondLst>
                                  <p:iterate type="wd">
                                    <p:tmPct val="5000"/>
                                  </p:iterate>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5" grpId="0"/>
      <p:bldP spid="17" grpId="0"/>
      <p:bldP spid="19" grpId="0"/>
      <p:bldP spid="18" grpId="0" animBg="1"/>
      <p:bldP spid="20"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10046</TotalTime>
  <Words>2765</Words>
  <Application>Microsoft Macintosh PowerPoint</Application>
  <PresentationFormat>宽屏</PresentationFormat>
  <Paragraphs>386</Paragraphs>
  <Slides>30</Slides>
  <Notes>18</Notes>
  <HiddenSlides>0</HiddenSlides>
  <MMClips>11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等线</vt:lpstr>
      <vt:lpstr>华文细黑</vt:lpstr>
      <vt:lpstr>宋体</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Microsoft Office User</cp:lastModifiedBy>
  <cp:revision>249</cp:revision>
  <dcterms:created xsi:type="dcterms:W3CDTF">2017-05-16T12:45:30Z</dcterms:created>
  <dcterms:modified xsi:type="dcterms:W3CDTF">2021-05-11T17:15:47Z</dcterms:modified>
</cp:coreProperties>
</file>